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3" r:id="rId4"/>
  </p:sldMasterIdLst>
  <p:notesMasterIdLst>
    <p:notesMasterId r:id="rId22"/>
  </p:notesMasterIdLst>
  <p:handoutMasterIdLst>
    <p:handoutMasterId r:id="rId23"/>
  </p:handoutMasterIdLst>
  <p:sldIdLst>
    <p:sldId id="256" r:id="rId5"/>
    <p:sldId id="305" r:id="rId6"/>
    <p:sldId id="298" r:id="rId7"/>
    <p:sldId id="312" r:id="rId8"/>
    <p:sldId id="314" r:id="rId9"/>
    <p:sldId id="319" r:id="rId10"/>
    <p:sldId id="307" r:id="rId11"/>
    <p:sldId id="308" r:id="rId12"/>
    <p:sldId id="309" r:id="rId13"/>
    <p:sldId id="310" r:id="rId14"/>
    <p:sldId id="311" r:id="rId15"/>
    <p:sldId id="313" r:id="rId16"/>
    <p:sldId id="320" r:id="rId17"/>
    <p:sldId id="321" r:id="rId18"/>
    <p:sldId id="315" r:id="rId19"/>
    <p:sldId id="316" r:id="rId20"/>
    <p:sldId id="317" r:id="rId21"/>
  </p:sldIdLst>
  <p:sldSz cx="12192000" cy="6858000"/>
  <p:notesSz cx="6858000" cy="9144000"/>
  <p:embeddedFontLst>
    <p:embeddedFont>
      <p:font typeface="Helvetica"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06B7B3-04E7-14C7-F006-E8D6FD9317EA}" name="Michelle Sewell" initials="MS" userId="S::michelle@mammoth.tv::e8d9b915-60eb-4c10-8538-61abdf84f7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9A00"/>
    <a:srgbClr val="FAFAFA"/>
    <a:srgbClr val="191B1B"/>
    <a:srgbClr val="1B1B1B"/>
    <a:srgbClr val="27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67" autoAdjust="0"/>
    <p:restoredTop sz="86506" autoAdjust="0"/>
  </p:normalViewPr>
  <p:slideViewPr>
    <p:cSldViewPr snapToGrid="0">
      <p:cViewPr varScale="1">
        <p:scale>
          <a:sx n="105" d="100"/>
          <a:sy n="105" d="100"/>
        </p:scale>
        <p:origin x="1288" y="184"/>
      </p:cViewPr>
      <p:guideLst/>
    </p:cSldViewPr>
  </p:slideViewPr>
  <p:outlineViewPr>
    <p:cViewPr>
      <p:scale>
        <a:sx n="33" d="100"/>
        <a:sy n="33" d="100"/>
      </p:scale>
      <p:origin x="0" y="0"/>
    </p:cViewPr>
  </p:outlineViewPr>
  <p:notesTextViewPr>
    <p:cViewPr>
      <p:scale>
        <a:sx n="20" d="100"/>
        <a:sy n="20" d="100"/>
      </p:scale>
      <p:origin x="0" y="0"/>
    </p:cViewPr>
  </p:notesTextViewPr>
  <p:notesViewPr>
    <p:cSldViewPr snapToGrid="0" showGuides="1">
      <p:cViewPr varScale="1">
        <p:scale>
          <a:sx n="138" d="100"/>
          <a:sy n="138" d="100"/>
        </p:scale>
        <p:origin x="3168"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346B67-71C4-6A20-5B1F-CF02011E03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6B6DA43-4E6A-F57C-F129-8621F4C48E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CB6302-81D9-3341-8BEE-558FFE2510A3}" type="datetimeFigureOut">
              <a:rPr lang="en-US" smtClean="0"/>
              <a:t>9/25/25</a:t>
            </a:fld>
            <a:endParaRPr lang="en-US"/>
          </a:p>
        </p:txBody>
      </p:sp>
      <p:sp>
        <p:nvSpPr>
          <p:cNvPr id="4" name="Footer Placeholder 3">
            <a:extLst>
              <a:ext uri="{FF2B5EF4-FFF2-40B4-BE49-F238E27FC236}">
                <a16:creationId xmlns:a16="http://schemas.microsoft.com/office/drawing/2014/main" id="{B51356D5-F218-1A4F-F824-0004C2F04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BBB1A6-FD46-F964-76CD-4727A6A7802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E4192F-5B50-BB49-817A-7CA11482C31B}" type="slidenum">
              <a:rPr lang="en-US" smtClean="0"/>
              <a:t>‹#›</a:t>
            </a:fld>
            <a:endParaRPr lang="en-US"/>
          </a:p>
        </p:txBody>
      </p:sp>
    </p:spTree>
    <p:extLst>
      <p:ext uri="{BB962C8B-B14F-4D97-AF65-F5344CB8AC3E}">
        <p14:creationId xmlns:p14="http://schemas.microsoft.com/office/powerpoint/2010/main" val="22598423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0BDFEF-057C-A843-8C81-03384ABB4BFC}" type="datetimeFigureOut">
              <a:rPr lang="en-US" smtClean="0"/>
              <a:t>9/25/25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D149E-358D-2440-BDD5-072440F2B74A}" type="slidenum">
              <a:rPr lang="en-US" smtClean="0"/>
              <a:t>‹#›</a:t>
            </a:fld>
            <a:endParaRPr lang="en-US"/>
          </a:p>
        </p:txBody>
      </p:sp>
    </p:spTree>
    <p:extLst>
      <p:ext uri="{BB962C8B-B14F-4D97-AF65-F5344CB8AC3E}">
        <p14:creationId xmlns:p14="http://schemas.microsoft.com/office/powerpoint/2010/main" val="1011765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5D149E-358D-2440-BDD5-072440F2B74A}" type="slidenum">
              <a:rPr lang="en-US" smtClean="0"/>
              <a:t>1</a:t>
            </a:fld>
            <a:endParaRPr lang="en-US"/>
          </a:p>
        </p:txBody>
      </p:sp>
    </p:spTree>
    <p:extLst>
      <p:ext uri="{BB962C8B-B14F-4D97-AF65-F5344CB8AC3E}">
        <p14:creationId xmlns:p14="http://schemas.microsoft.com/office/powerpoint/2010/main" val="3805944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2F0C4-7329-F01E-D1A8-B99A53E39F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63244D-7FE1-2EAC-053E-FFCAE5826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FC824-2D73-29A5-C534-0169D78F446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5CD2E6-C444-69F2-A0E3-BB7F0A3689B8}"/>
              </a:ext>
            </a:extLst>
          </p:cNvPr>
          <p:cNvSpPr>
            <a:spLocks noGrp="1"/>
          </p:cNvSpPr>
          <p:nvPr>
            <p:ph type="sldNum" sz="quarter" idx="5"/>
          </p:nvPr>
        </p:nvSpPr>
        <p:spPr/>
        <p:txBody>
          <a:bodyPr/>
          <a:lstStyle/>
          <a:p>
            <a:fld id="{F25D149E-358D-2440-BDD5-072440F2B74A}" type="slidenum">
              <a:rPr lang="en-US" smtClean="0"/>
              <a:t>2</a:t>
            </a:fld>
            <a:endParaRPr lang="en-US"/>
          </a:p>
        </p:txBody>
      </p:sp>
    </p:spTree>
    <p:extLst>
      <p:ext uri="{BB962C8B-B14F-4D97-AF65-F5344CB8AC3E}">
        <p14:creationId xmlns:p14="http://schemas.microsoft.com/office/powerpoint/2010/main" val="142498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5</a:t>
            </a:fld>
            <a:endParaRPr lang="en-US"/>
          </a:p>
        </p:txBody>
      </p:sp>
    </p:spTree>
    <p:extLst>
      <p:ext uri="{BB962C8B-B14F-4D97-AF65-F5344CB8AC3E}">
        <p14:creationId xmlns:p14="http://schemas.microsoft.com/office/powerpoint/2010/main" val="3610760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180E0-0C53-96DA-4B6D-EEEC28F60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2DBE0-B478-8FAB-24FF-D293A10CE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BB85D-C95D-7D94-841A-5A9ED11F41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F0AC65-2F52-4F32-87A5-415DF1930BCD}"/>
              </a:ext>
            </a:extLst>
          </p:cNvPr>
          <p:cNvSpPr>
            <a:spLocks noGrp="1"/>
          </p:cNvSpPr>
          <p:nvPr>
            <p:ph type="sldNum" sz="quarter" idx="5"/>
          </p:nvPr>
        </p:nvSpPr>
        <p:spPr/>
        <p:txBody>
          <a:bodyPr/>
          <a:lstStyle/>
          <a:p>
            <a:fld id="{F25D149E-358D-2440-BDD5-072440F2B74A}" type="slidenum">
              <a:rPr lang="en-US" smtClean="0"/>
              <a:t>6</a:t>
            </a:fld>
            <a:endParaRPr lang="en-US"/>
          </a:p>
        </p:txBody>
      </p:sp>
    </p:spTree>
    <p:extLst>
      <p:ext uri="{BB962C8B-B14F-4D97-AF65-F5344CB8AC3E}">
        <p14:creationId xmlns:p14="http://schemas.microsoft.com/office/powerpoint/2010/main" val="286154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7</a:t>
            </a:fld>
            <a:endParaRPr lang="en-US"/>
          </a:p>
        </p:txBody>
      </p:sp>
    </p:spTree>
    <p:extLst>
      <p:ext uri="{BB962C8B-B14F-4D97-AF65-F5344CB8AC3E}">
        <p14:creationId xmlns:p14="http://schemas.microsoft.com/office/powerpoint/2010/main" val="2616542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9</a:t>
            </a:fld>
            <a:endParaRPr lang="en-US"/>
          </a:p>
        </p:txBody>
      </p:sp>
    </p:spTree>
    <p:extLst>
      <p:ext uri="{BB962C8B-B14F-4D97-AF65-F5344CB8AC3E}">
        <p14:creationId xmlns:p14="http://schemas.microsoft.com/office/powerpoint/2010/main" val="1740255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11</a:t>
            </a:fld>
            <a:endParaRPr lang="en-US"/>
          </a:p>
        </p:txBody>
      </p:sp>
    </p:spTree>
    <p:extLst>
      <p:ext uri="{BB962C8B-B14F-4D97-AF65-F5344CB8AC3E}">
        <p14:creationId xmlns:p14="http://schemas.microsoft.com/office/powerpoint/2010/main" val="2295108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37CB7-0EA6-EADD-46A9-E034EEDC4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E17F3-B1B2-3956-695F-8097E1CD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89191-7E2B-0478-2846-9A5CFA7920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6227DC-967C-EC99-D9F5-3DF3B7918987}"/>
              </a:ext>
            </a:extLst>
          </p:cNvPr>
          <p:cNvSpPr>
            <a:spLocks noGrp="1"/>
          </p:cNvSpPr>
          <p:nvPr>
            <p:ph type="sldNum" sz="quarter" idx="5"/>
          </p:nvPr>
        </p:nvSpPr>
        <p:spPr/>
        <p:txBody>
          <a:bodyPr/>
          <a:lstStyle/>
          <a:p>
            <a:fld id="{F25D149E-358D-2440-BDD5-072440F2B74A}" type="slidenum">
              <a:rPr lang="en-US" smtClean="0"/>
              <a:t>12</a:t>
            </a:fld>
            <a:endParaRPr lang="en-US"/>
          </a:p>
        </p:txBody>
      </p:sp>
    </p:spTree>
    <p:extLst>
      <p:ext uri="{BB962C8B-B14F-4D97-AF65-F5344CB8AC3E}">
        <p14:creationId xmlns:p14="http://schemas.microsoft.com/office/powerpoint/2010/main" val="1018792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5D149E-358D-2440-BDD5-072440F2B74A}" type="slidenum">
              <a:rPr lang="en-US" smtClean="0"/>
              <a:t>13</a:t>
            </a:fld>
            <a:endParaRPr lang="en-US"/>
          </a:p>
        </p:txBody>
      </p:sp>
    </p:spTree>
    <p:extLst>
      <p:ext uri="{BB962C8B-B14F-4D97-AF65-F5344CB8AC3E}">
        <p14:creationId xmlns:p14="http://schemas.microsoft.com/office/powerpoint/2010/main" val="32986430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Title Slide">
    <p:spTree>
      <p:nvGrpSpPr>
        <p:cNvPr id="1" name=""/>
        <p:cNvGrpSpPr/>
        <p:nvPr/>
      </p:nvGrpSpPr>
      <p:grpSpPr>
        <a:xfrm>
          <a:off x="0" y="0"/>
          <a:ext cx="0" cy="0"/>
          <a:chOff x="0" y="0"/>
          <a:chExt cx="0" cy="0"/>
        </a:xfrm>
      </p:grpSpPr>
      <p:pic>
        <p:nvPicPr>
          <p:cNvPr id="7" name="5. Picture">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2EF67E1-6EE4-3331-ABA4-9F069831BFF9}"/>
              </a:ext>
            </a:extLst>
          </p:cNvPr>
          <p:cNvPicPr>
            <a:picLocks noChangeAspect="1"/>
          </p:cNvPicPr>
          <p:nvPr userDrawn="1"/>
        </p:nvPicPr>
        <p:blipFill>
          <a:blip r:embed="rId3"/>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2792727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5A08B27-4FCD-D887-21E3-71B416AADE54}"/>
              </a:ext>
            </a:extLst>
          </p:cNvPr>
          <p:cNvPicPr>
            <a:picLocks noChangeAspect="1"/>
          </p:cNvPicPr>
          <p:nvPr userDrawn="1"/>
        </p:nvPicPr>
        <p:blipFill>
          <a:blip r:embed="rId2"/>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66888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ight Divider Slide - 1">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4D8642A1-7E6D-B42F-7749-8DC80C6DEDA2}"/>
              </a:ext>
            </a:extLst>
          </p:cNvPr>
          <p:cNvSpPr>
            <a:spLocks noGrp="1"/>
          </p:cNvSpPr>
          <p:nvPr>
            <p:ph type="ctrTitle" hasCustomPrompt="1"/>
          </p:nvPr>
        </p:nvSpPr>
        <p:spPr>
          <a:xfrm>
            <a:off x="406400" y="754224"/>
            <a:ext cx="6520180" cy="976045"/>
          </a:xfrm>
          <a:prstGeom prst="rect">
            <a:avLst/>
          </a:prstGeom>
        </p:spPr>
        <p:txBody>
          <a:bodyPr anchor="b"/>
          <a:lstStyle>
            <a:lvl1pPr algn="l">
              <a:lnSpc>
                <a:spcPts val="5400"/>
              </a:lnSpc>
              <a:defRPr sz="6000"/>
            </a:lvl1pPr>
          </a:lstStyle>
          <a:p>
            <a:r>
              <a:rPr lang="en-GB" dirty="0"/>
              <a:t>Insert headline here.</a:t>
            </a:r>
            <a:endParaRPr lang="en-US" dirty="0"/>
          </a:p>
        </p:txBody>
      </p:sp>
      <p:sp>
        <p:nvSpPr>
          <p:cNvPr id="4" name="2. Subtitle Placeholder">
            <a:extLst>
              <a:ext uri="{FF2B5EF4-FFF2-40B4-BE49-F238E27FC236}">
                <a16:creationId xmlns:a16="http://schemas.microsoft.com/office/drawing/2014/main" id="{798414E1-64D1-96D6-D06F-F94F3202CC59}"/>
              </a:ext>
            </a:extLst>
          </p:cNvPr>
          <p:cNvSpPr>
            <a:spLocks noGrp="1"/>
          </p:cNvSpPr>
          <p:nvPr>
            <p:ph type="subTitle" idx="1" hasCustomPrompt="1"/>
          </p:nvPr>
        </p:nvSpPr>
        <p:spPr>
          <a:xfrm>
            <a:off x="406400" y="2059593"/>
            <a:ext cx="6353996" cy="1369407"/>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3852863"/>
            <a:ext cx="12192000" cy="3005137"/>
          </a:xfrm>
        </p:spPr>
        <p:txBody>
          <a:bodyPr/>
          <a:lstStyle/>
          <a:p>
            <a:endParaRPr lang="en-US"/>
          </a:p>
        </p:txBody>
      </p:sp>
      <p:pic>
        <p:nvPicPr>
          <p:cNvPr id="6" name="Picture 5" descr="A black background with a black square&#10;&#10;Description automatically generated with medium confidence">
            <a:extLst>
              <a:ext uri="{FF2B5EF4-FFF2-40B4-BE49-F238E27FC236}">
                <a16:creationId xmlns:a16="http://schemas.microsoft.com/office/drawing/2014/main" id="{9E76A172-0120-5491-60E8-988074C1EB70}"/>
              </a:ext>
            </a:extLst>
          </p:cNvPr>
          <p:cNvPicPr>
            <a:picLocks noChangeAspect="1"/>
          </p:cNvPicPr>
          <p:nvPr userDrawn="1"/>
        </p:nvPicPr>
        <p:blipFill>
          <a:blip r:embed="rId2"/>
          <a:stretch>
            <a:fillRect/>
          </a:stretch>
        </p:blipFill>
        <p:spPr>
          <a:xfrm>
            <a:off x="9735021" y="754942"/>
            <a:ext cx="1954059" cy="487304"/>
          </a:xfrm>
          <a:prstGeom prst="rect">
            <a:avLst/>
          </a:prstGeom>
        </p:spPr>
      </p:pic>
    </p:spTree>
    <p:extLst>
      <p:ext uri="{BB962C8B-B14F-4D97-AF65-F5344CB8AC3E}">
        <p14:creationId xmlns:p14="http://schemas.microsoft.com/office/powerpoint/2010/main" val="1567527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Divider Slide - 2">
    <p:spTree>
      <p:nvGrpSpPr>
        <p:cNvPr id="1" name=""/>
        <p:cNvGrpSpPr/>
        <p:nvPr/>
      </p:nvGrpSpPr>
      <p:grpSpPr>
        <a:xfrm>
          <a:off x="0" y="0"/>
          <a:ext cx="0" cy="0"/>
          <a:chOff x="0" y="0"/>
          <a:chExt cx="0" cy="0"/>
        </a:xfrm>
      </p:grpSpPr>
      <p:sp>
        <p:nvSpPr>
          <p:cNvPr id="6" name="1. Title Placeholder">
            <a:extLst>
              <a:ext uri="{FF2B5EF4-FFF2-40B4-BE49-F238E27FC236}">
                <a16:creationId xmlns:a16="http://schemas.microsoft.com/office/drawing/2014/main" id="{DC759DBE-3BA0-9E84-5596-2AD69AA128D4}"/>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headline here.</a:t>
            </a:r>
            <a:endParaRPr lang="en-US" dirty="0"/>
          </a:p>
        </p:txBody>
      </p:sp>
      <p:sp>
        <p:nvSpPr>
          <p:cNvPr id="7" name="2. Subtitle Placeholder">
            <a:extLst>
              <a:ext uri="{FF2B5EF4-FFF2-40B4-BE49-F238E27FC236}">
                <a16:creationId xmlns:a16="http://schemas.microsoft.com/office/drawing/2014/main" id="{02A192BC-C9DB-F0AB-B1DE-03D15E5A8739}"/>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p>
            <a:endParaRPr lang="en-US"/>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C28641C-5551-16DE-84DF-E1489E73B09D}"/>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6071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ght Divider Slide - 3">
    <p:spTree>
      <p:nvGrpSpPr>
        <p:cNvPr id="1" name=""/>
        <p:cNvGrpSpPr/>
        <p:nvPr/>
      </p:nvGrpSpPr>
      <p:grpSpPr>
        <a:xfrm>
          <a:off x="0" y="0"/>
          <a:ext cx="0" cy="0"/>
          <a:chOff x="0" y="0"/>
          <a:chExt cx="0" cy="0"/>
        </a:xfrm>
      </p:grpSpPr>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6407653" y="1603450"/>
            <a:ext cx="5377951" cy="1680537"/>
          </a:xfrm>
          <a:prstGeom prst="rect">
            <a:avLst/>
          </a:prstGeom>
        </p:spPr>
        <p:txBody>
          <a:bodyPr anchor="b"/>
          <a:lstStyle>
            <a:lvl1pPr algn="l">
              <a:lnSpc>
                <a:spcPts val="5400"/>
              </a:lnSpc>
              <a:defRPr sz="6000"/>
            </a:lvl1pPr>
          </a:lstStyle>
          <a:p>
            <a:r>
              <a:rPr lang="en-GB" dirty="0"/>
              <a:t>Insert </a:t>
            </a:r>
            <a:br>
              <a:rPr lang="en-GB" dirty="0"/>
            </a:br>
            <a:r>
              <a:rPr lang="en-GB" dirty="0"/>
              <a:t>title here.</a:t>
            </a:r>
            <a:endParaRPr lang="en-US" dirty="0"/>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6407653" y="3707702"/>
            <a:ext cx="5377951"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0" y="1"/>
            <a:ext cx="5784349" cy="6858000"/>
          </a:xfrm>
        </p:spPr>
        <p:txBody>
          <a:bodyPr/>
          <a:lstStyle/>
          <a:p>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6280A6D-54DF-5817-E29B-8DF1551D1CDC}"/>
              </a:ext>
            </a:extLst>
          </p:cNvPr>
          <p:cNvPicPr>
            <a:picLocks noChangeAspect="1"/>
          </p:cNvPicPr>
          <p:nvPr userDrawn="1"/>
        </p:nvPicPr>
        <p:blipFill>
          <a:blip r:embed="rId2"/>
          <a:stretch>
            <a:fillRect/>
          </a:stretch>
        </p:blipFill>
        <p:spPr>
          <a:xfrm>
            <a:off x="6407652" y="5827395"/>
            <a:ext cx="1954059" cy="487304"/>
          </a:xfrm>
          <a:prstGeom prst="rect">
            <a:avLst/>
          </a:prstGeom>
        </p:spPr>
      </p:pic>
    </p:spTree>
    <p:extLst>
      <p:ext uri="{BB962C8B-B14F-4D97-AF65-F5344CB8AC3E}">
        <p14:creationId xmlns:p14="http://schemas.microsoft.com/office/powerpoint/2010/main" val="286959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2" name="Picture 1" descr="A black background with a black square&#10;&#10;Description automatically generated with medium confidence">
            <a:extLst>
              <a:ext uri="{FF2B5EF4-FFF2-40B4-BE49-F238E27FC236}">
                <a16:creationId xmlns:a16="http://schemas.microsoft.com/office/drawing/2014/main" id="{17229CF6-AAC7-DD2D-2383-FA5CC4CFB105}"/>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010399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ark Title Slide">
    <p:spTree>
      <p:nvGrpSpPr>
        <p:cNvPr id="1" name=""/>
        <p:cNvGrpSpPr/>
        <p:nvPr/>
      </p:nvGrpSpPr>
      <p:grpSpPr>
        <a:xfrm>
          <a:off x="0" y="0"/>
          <a:ext cx="0" cy="0"/>
          <a:chOff x="0" y="0"/>
          <a:chExt cx="0" cy="0"/>
        </a:xfrm>
      </p:grpSpPr>
      <p:pic>
        <p:nvPicPr>
          <p:cNvPr id="5" name="Picture 4" descr="A black background with white lines&#10;&#10;Description automatically generated">
            <a:extLst>
              <a:ext uri="{FF2B5EF4-FFF2-40B4-BE49-F238E27FC236}">
                <a16:creationId xmlns:a16="http://schemas.microsoft.com/office/drawing/2014/main" id="{AE27EB5B-E9D6-C880-0B18-C1B1EF8AED01}"/>
              </a:ext>
            </a:extLst>
          </p:cNvPr>
          <p:cNvPicPr>
            <a:picLocks noChangeAspect="1"/>
          </p:cNvPicPr>
          <p:nvPr userDrawn="1"/>
        </p:nvPicPr>
        <p:blipFill>
          <a:blip r:embed="rId2"/>
          <a:stretch>
            <a:fillRect/>
          </a:stretch>
        </p:blipFill>
        <p:spPr>
          <a:xfrm>
            <a:off x="6349" y="0"/>
            <a:ext cx="12185651" cy="685800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solidFill>
                  <a:schemeClr val="bg1"/>
                </a:solidFill>
              </a:defRPr>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rgbClr val="FFFFFF"/>
                </a:solidFill>
                <a:effectLst/>
                <a:latin typeface="Helvetica" pitchFamily="2" charset="0"/>
              </a:rPr>
              <a:t>Insert sub copy here.</a:t>
            </a:r>
          </a:p>
        </p:txBody>
      </p:sp>
      <p:pic>
        <p:nvPicPr>
          <p:cNvPr id="6" name="Picture 5" descr="A black and white sign with white text&#10;&#10;Description automatically generated">
            <a:extLst>
              <a:ext uri="{FF2B5EF4-FFF2-40B4-BE49-F238E27FC236}">
                <a16:creationId xmlns:a16="http://schemas.microsoft.com/office/drawing/2014/main" id="{3513E173-CB28-611F-DD12-EAFD5ADD7ED9}"/>
              </a:ext>
            </a:extLst>
          </p:cNvPr>
          <p:cNvPicPr>
            <a:picLocks noChangeAspect="1"/>
          </p:cNvPicPr>
          <p:nvPr userDrawn="1"/>
        </p:nvPicPr>
        <p:blipFill>
          <a:blip r:embed="rId3"/>
          <a:stretch>
            <a:fillRect/>
          </a:stretch>
        </p:blipFill>
        <p:spPr>
          <a:xfrm>
            <a:off x="406400" y="5822539"/>
            <a:ext cx="1953808" cy="497017"/>
          </a:xfrm>
          <a:prstGeom prst="rect">
            <a:avLst/>
          </a:prstGeom>
        </p:spPr>
      </p:pic>
    </p:spTree>
    <p:extLst>
      <p:ext uri="{BB962C8B-B14F-4D97-AF65-F5344CB8AC3E}">
        <p14:creationId xmlns:p14="http://schemas.microsoft.com/office/powerpoint/2010/main" val="10149564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Dark Divider Slide - 2">
    <p:bg>
      <p:bgPr>
        <a:solidFill>
          <a:srgbClr val="1B1B1B"/>
        </a:solidFill>
        <a:effectLst/>
      </p:bgPr>
    </p:bg>
    <p:spTree>
      <p:nvGrpSpPr>
        <p:cNvPr id="1" name=""/>
        <p:cNvGrpSpPr/>
        <p:nvPr/>
      </p:nvGrpSpPr>
      <p:grpSpPr>
        <a:xfrm>
          <a:off x="0" y="0"/>
          <a:ext cx="0" cy="0"/>
          <a:chOff x="0" y="0"/>
          <a:chExt cx="0" cy="0"/>
        </a:xfrm>
      </p:grpSpPr>
      <p:sp>
        <p:nvSpPr>
          <p:cNvPr id="5" name="3. Picture Placeholder">
            <a:extLst>
              <a:ext uri="{FF2B5EF4-FFF2-40B4-BE49-F238E27FC236}">
                <a16:creationId xmlns:a16="http://schemas.microsoft.com/office/drawing/2014/main" id="{C4BE638E-576F-FF68-6661-2065A7520713}"/>
              </a:ext>
            </a:extLst>
          </p:cNvPr>
          <p:cNvSpPr>
            <a:spLocks noGrp="1"/>
          </p:cNvSpPr>
          <p:nvPr>
            <p:ph type="pic" sz="quarter" idx="10"/>
          </p:nvPr>
        </p:nvSpPr>
        <p:spPr>
          <a:xfrm>
            <a:off x="6407650" y="1"/>
            <a:ext cx="5784349" cy="6858000"/>
          </a:xfrm>
        </p:spPr>
        <p:txBody>
          <a:bodyPr/>
          <a:lstStyle/>
          <a:p>
            <a:r>
              <a:rPr lang="en-GB"/>
              <a:t>Click icon to add picture</a:t>
            </a:r>
            <a:endParaRPr lang="en-US"/>
          </a:p>
        </p:txBody>
      </p:sp>
      <p:sp>
        <p:nvSpPr>
          <p:cNvPr id="8" name="2. Subtitle Placeholder">
            <a:extLst>
              <a:ext uri="{FF2B5EF4-FFF2-40B4-BE49-F238E27FC236}">
                <a16:creationId xmlns:a16="http://schemas.microsoft.com/office/drawing/2014/main" id="{F1BF5AB1-F146-83EF-D63E-DD9EA52569A8}"/>
              </a:ext>
            </a:extLst>
          </p:cNvPr>
          <p:cNvSpPr>
            <a:spLocks noGrp="1"/>
          </p:cNvSpPr>
          <p:nvPr>
            <p:ph type="subTitle" idx="1" hasCustomPrompt="1"/>
          </p:nvPr>
        </p:nvSpPr>
        <p:spPr>
          <a:xfrm>
            <a:off x="406400" y="3707702"/>
            <a:ext cx="5377951" cy="1655762"/>
          </a:xfrm>
          <a:prstGeom prst="rect">
            <a:avLst/>
          </a:prstGeom>
        </p:spPr>
        <p:txBody>
          <a:bodyPr>
            <a:normAutofit/>
          </a:bodyPr>
          <a:lstStyle>
            <a:lvl1pPr marL="0" indent="0" algn="l">
              <a:lnSpc>
                <a:spcPct val="100000"/>
              </a:lnSpc>
              <a:spcBef>
                <a:spcPts val="0"/>
              </a:spcBef>
              <a:buNone/>
              <a:defRPr sz="2000" b="0" i="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solidFill>
                  <a:srgbClr val="FFFFFF"/>
                </a:solidFill>
                <a:effectLst/>
                <a:latin typeface="Helvetica" pitchFamily="2" charset="0"/>
              </a:rPr>
              <a:t>Insert sub copy here.</a:t>
            </a:r>
          </a:p>
        </p:txBody>
      </p:sp>
      <p:sp>
        <p:nvSpPr>
          <p:cNvPr id="3" name="1. Title Placeholder">
            <a:extLst>
              <a:ext uri="{FF2B5EF4-FFF2-40B4-BE49-F238E27FC236}">
                <a16:creationId xmlns:a16="http://schemas.microsoft.com/office/drawing/2014/main" id="{B7F235D6-4347-D7AC-BFE0-1EA4849BA5F6}"/>
              </a:ext>
            </a:extLst>
          </p:cNvPr>
          <p:cNvSpPr>
            <a:spLocks noGrp="1"/>
          </p:cNvSpPr>
          <p:nvPr>
            <p:ph type="ctrTitle" hasCustomPrompt="1"/>
          </p:nvPr>
        </p:nvSpPr>
        <p:spPr>
          <a:xfrm>
            <a:off x="406400" y="1603450"/>
            <a:ext cx="5377951" cy="1680537"/>
          </a:xfrm>
          <a:prstGeom prst="rect">
            <a:avLst/>
          </a:prstGeom>
        </p:spPr>
        <p:txBody>
          <a:bodyPr anchor="b"/>
          <a:lstStyle>
            <a:lvl1pPr algn="l">
              <a:lnSpc>
                <a:spcPts val="5400"/>
              </a:lnSpc>
              <a:defRPr sz="6000">
                <a:solidFill>
                  <a:schemeClr val="bg1"/>
                </a:solidFill>
              </a:defRPr>
            </a:lvl1pPr>
          </a:lstStyle>
          <a:p>
            <a:r>
              <a:rPr lang="en-GB" dirty="0"/>
              <a:t>Insert </a:t>
            </a:r>
            <a:br>
              <a:rPr lang="en-GB" dirty="0"/>
            </a:br>
            <a:r>
              <a:rPr lang="en-GB" dirty="0"/>
              <a:t>headline here.</a:t>
            </a:r>
            <a:endParaRPr lang="en-US" dirty="0"/>
          </a:p>
        </p:txBody>
      </p:sp>
    </p:spTree>
    <p:extLst>
      <p:ext uri="{BB962C8B-B14F-4D97-AF65-F5344CB8AC3E}">
        <p14:creationId xmlns:p14="http://schemas.microsoft.com/office/powerpoint/2010/main" val="2678928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Title Slide_Image">
    <p:spTree>
      <p:nvGrpSpPr>
        <p:cNvPr id="1" name=""/>
        <p:cNvGrpSpPr/>
        <p:nvPr/>
      </p:nvGrpSpPr>
      <p:grpSpPr>
        <a:xfrm>
          <a:off x="0" y="0"/>
          <a:ext cx="0" cy="0"/>
          <a:chOff x="0" y="0"/>
          <a:chExt cx="0" cy="0"/>
        </a:xfrm>
      </p:grpSpPr>
      <p:pic>
        <p:nvPicPr>
          <p:cNvPr id="7" name="6. Background">
            <a:extLst>
              <a:ext uri="{FF2B5EF4-FFF2-40B4-BE49-F238E27FC236}">
                <a16:creationId xmlns:a16="http://schemas.microsoft.com/office/drawing/2014/main" id="{C5602FD7-1231-064E-CF9F-7F8C08F8EFE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89600" cy="6856650"/>
          </a:xfrm>
          <a:prstGeom prst="rect">
            <a:avLst/>
          </a:prstGeom>
        </p:spPr>
      </p:pic>
      <p:sp>
        <p:nvSpPr>
          <p:cNvPr id="2" name="2. Title Placeholder">
            <a:extLst>
              <a:ext uri="{FF2B5EF4-FFF2-40B4-BE49-F238E27FC236}">
                <a16:creationId xmlns:a16="http://schemas.microsoft.com/office/drawing/2014/main" id="{8CC78C08-B324-DDE3-8FA4-2E0FECB9847B}"/>
              </a:ext>
            </a:extLst>
          </p:cNvPr>
          <p:cNvSpPr>
            <a:spLocks noGrp="1"/>
          </p:cNvSpPr>
          <p:nvPr>
            <p:ph type="ctrTitle" hasCustomPrompt="1"/>
          </p:nvPr>
        </p:nvSpPr>
        <p:spPr>
          <a:xfrm>
            <a:off x="406400" y="1274763"/>
            <a:ext cx="9144000" cy="2387600"/>
          </a:xfrm>
          <a:prstGeom prst="rect">
            <a:avLst/>
          </a:prstGeom>
        </p:spPr>
        <p:txBody>
          <a:bodyPr anchor="b"/>
          <a:lstStyle>
            <a:lvl1pPr algn="l">
              <a:lnSpc>
                <a:spcPts val="5400"/>
              </a:lnSpc>
              <a:defRPr sz="6000"/>
            </a:lvl1pPr>
          </a:lstStyle>
          <a:p>
            <a:r>
              <a:rPr lang="en-GB" dirty="0"/>
              <a:t>Insert headline here. </a:t>
            </a:r>
            <a:br>
              <a:rPr lang="en-GB" dirty="0"/>
            </a:br>
            <a:r>
              <a:rPr lang="en-GB" dirty="0"/>
              <a:t>Should be between </a:t>
            </a:r>
            <a:br>
              <a:rPr lang="en-GB" dirty="0"/>
            </a:br>
            <a:r>
              <a:rPr lang="en-GB" dirty="0"/>
              <a:t>1-3 lines max. </a:t>
            </a:r>
            <a:endParaRPr lang="en-US" dirty="0"/>
          </a:p>
        </p:txBody>
      </p:sp>
      <p:sp>
        <p:nvSpPr>
          <p:cNvPr id="15" name="3. Subtitle Placeholder">
            <a:extLst>
              <a:ext uri="{FF2B5EF4-FFF2-40B4-BE49-F238E27FC236}">
                <a16:creationId xmlns:a16="http://schemas.microsoft.com/office/drawing/2014/main" id="{B933CDFE-7FC5-932E-CB7F-3B49EC1A0FCA}"/>
              </a:ext>
            </a:extLst>
          </p:cNvPr>
          <p:cNvSpPr>
            <a:spLocks noGrp="1"/>
          </p:cNvSpPr>
          <p:nvPr>
            <p:ph type="subTitle" idx="1" hasCustomPrompt="1"/>
          </p:nvPr>
        </p:nvSpPr>
        <p:spPr>
          <a:xfrm>
            <a:off x="406400" y="3707702"/>
            <a:ext cx="9144000" cy="1655762"/>
          </a:xfrm>
          <a:prstGeom prst="rect">
            <a:avLst/>
          </a:prstGeom>
        </p:spPr>
        <p:txBody>
          <a:bodyPr>
            <a:normAutofit/>
          </a:bodyPr>
          <a:lstStyle>
            <a:lvl1pPr marL="0" indent="0" algn="l">
              <a:lnSpc>
                <a:spcPct val="100000"/>
              </a:lnSpc>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 copy here.</a:t>
            </a:r>
            <a:endParaRPr lang="en-US" dirty="0"/>
          </a:p>
        </p:txBody>
      </p:sp>
      <p:sp>
        <p:nvSpPr>
          <p:cNvPr id="10" name="4. Picture Placeholder">
            <a:extLst>
              <a:ext uri="{FF2B5EF4-FFF2-40B4-BE49-F238E27FC236}">
                <a16:creationId xmlns:a16="http://schemas.microsoft.com/office/drawing/2014/main" id="{C992F3AA-2026-24C9-831B-F66B099808AB}"/>
              </a:ext>
            </a:extLst>
          </p:cNvPr>
          <p:cNvSpPr>
            <a:spLocks noGrp="1"/>
          </p:cNvSpPr>
          <p:nvPr>
            <p:ph type="pic" idx="11" hasCustomPrompt="1"/>
          </p:nvPr>
        </p:nvSpPr>
        <p:spPr>
          <a:xfrm>
            <a:off x="7642578" y="218"/>
            <a:ext cx="4556539" cy="6858000"/>
          </a:xfrm>
          <a:custGeom>
            <a:avLst/>
            <a:gdLst>
              <a:gd name="connsiteX0" fmla="*/ 1896887 w 4542379"/>
              <a:gd name="connsiteY0" fmla="*/ 0 h 6858000"/>
              <a:gd name="connsiteX1" fmla="*/ 4542379 w 4542379"/>
              <a:gd name="connsiteY1" fmla="*/ 0 h 6858000"/>
              <a:gd name="connsiteX2" fmla="*/ 4542379 w 4542379"/>
              <a:gd name="connsiteY2" fmla="*/ 6858000 h 6858000"/>
              <a:gd name="connsiteX3" fmla="*/ 2609965 w 4542379"/>
              <a:gd name="connsiteY3" fmla="*/ 6858000 h 6858000"/>
              <a:gd name="connsiteX4" fmla="*/ 0 w 4542379"/>
              <a:gd name="connsiteY4" fmla="*/ 177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42379" h="6858000">
                <a:moveTo>
                  <a:pt x="1896887" y="0"/>
                </a:moveTo>
                <a:lnTo>
                  <a:pt x="4542379" y="0"/>
                </a:lnTo>
                <a:lnTo>
                  <a:pt x="4542379" y="6858000"/>
                </a:lnTo>
                <a:lnTo>
                  <a:pt x="2609965" y="6858000"/>
                </a:lnTo>
                <a:lnTo>
                  <a:pt x="0" y="1778000"/>
                </a:ln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3373EF5D-89A1-E767-AC39-6A875CF1499A}"/>
              </a:ext>
            </a:extLst>
          </p:cNvPr>
          <p:cNvPicPr>
            <a:picLocks noChangeAspect="1"/>
          </p:cNvPicPr>
          <p:nvPr userDrawn="1"/>
        </p:nvPicPr>
        <p:blipFill>
          <a:blip r:embed="rId3"/>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1896538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2175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hasCustomPrompt="1"/>
          </p:nvPr>
        </p:nvSpPr>
        <p:spPr>
          <a:xfrm>
            <a:off x="5029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sp>
        <p:nvSpPr>
          <p:cNvPr id="3" name="4. Content Placeholder (2)">
            <a:extLst>
              <a:ext uri="{FF2B5EF4-FFF2-40B4-BE49-F238E27FC236}">
                <a16:creationId xmlns:a16="http://schemas.microsoft.com/office/drawing/2014/main" id="{53C047A4-2E76-022B-2525-898053FDCC63}"/>
              </a:ext>
            </a:extLst>
          </p:cNvPr>
          <p:cNvSpPr>
            <a:spLocks noGrp="1"/>
          </p:cNvSpPr>
          <p:nvPr>
            <p:ph sz="half" idx="11" hasCustomPrompt="1"/>
          </p:nvPr>
        </p:nvSpPr>
        <p:spPr>
          <a:xfrm>
            <a:off x="6103620" y="1310641"/>
            <a:ext cx="5181600" cy="4378959"/>
          </a:xfrm>
          <a:prstGeom prst="rect">
            <a:avLst/>
          </a:prstGeom>
        </p:spPr>
        <p:txBody>
          <a:bodyPr>
            <a:normAutofit/>
          </a:bodyPr>
          <a:lstStyle>
            <a:lvl1pPr>
              <a:defRPr sz="2400"/>
            </a:lvl1pPr>
            <a:lvl2pPr>
              <a:defRPr sz="1400"/>
            </a:lvl2pPr>
            <a:lvl3pPr>
              <a:defRPr sz="1200"/>
            </a:lvl3pPr>
            <a:lvl4pPr>
              <a:defRPr sz="1100"/>
            </a:lvl4pPr>
            <a:lvl5pPr>
              <a:defRPr sz="1100"/>
            </a:lvl5pPr>
          </a:lstStyle>
          <a:p>
            <a:pPr lvl="0"/>
            <a:r>
              <a:rPr lang="en-US" dirty="0"/>
              <a:t>Click to add text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82B917E-0306-17E7-D437-B66617BAE92D}"/>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5197407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3" name="3. Content Placeholder (1)">
            <a:extLst>
              <a:ext uri="{FF2B5EF4-FFF2-40B4-BE49-F238E27FC236}">
                <a16:creationId xmlns:a16="http://schemas.microsoft.com/office/drawing/2014/main" id="{A162B99D-4A4D-B778-5FD2-9F4A22B0B3AA}"/>
              </a:ext>
            </a:extLst>
          </p:cNvPr>
          <p:cNvSpPr>
            <a:spLocks noGrp="1"/>
          </p:cNvSpPr>
          <p:nvPr>
            <p:ph sz="half" idx="14"/>
          </p:nvPr>
        </p:nvSpPr>
        <p:spPr>
          <a:xfrm>
            <a:off x="968019" y="1636464"/>
            <a:ext cx="2520000" cy="2520000"/>
          </a:xfrm>
          <a:prstGeom prst="rect">
            <a:avLst/>
          </a:prstGeom>
        </p:spPr>
        <p:txBody>
          <a:bodyPr>
            <a:normAutofit/>
          </a:bodyPr>
          <a:lstStyle>
            <a:lvl1pPr>
              <a:defRPr sz="1600"/>
            </a:lvl1pPr>
          </a:lstStyle>
          <a:p>
            <a:pPr lvl="0"/>
            <a:endParaRPr lang="en-US" dirty="0"/>
          </a:p>
        </p:txBody>
      </p:sp>
      <p:sp>
        <p:nvSpPr>
          <p:cNvPr id="15" name="4. Text Box Placeholder (1)">
            <a:extLst>
              <a:ext uri="{FF2B5EF4-FFF2-40B4-BE49-F238E27FC236}">
                <a16:creationId xmlns:a16="http://schemas.microsoft.com/office/drawing/2014/main" id="{6D6CB8B4-9C8E-A2FA-558C-30A5D0827004}"/>
              </a:ext>
            </a:extLst>
          </p:cNvPr>
          <p:cNvSpPr>
            <a:spLocks noGrp="1"/>
          </p:cNvSpPr>
          <p:nvPr>
            <p:ph type="body" sz="quarter" idx="20" hasCustomPrompt="1"/>
          </p:nvPr>
        </p:nvSpPr>
        <p:spPr>
          <a:xfrm>
            <a:off x="967069" y="4351119"/>
            <a:ext cx="2520950" cy="1014413"/>
          </a:xfrm>
        </p:spPr>
        <p:txBody>
          <a:bodyPr>
            <a:noAutofit/>
          </a:bodyPr>
          <a:lstStyle>
            <a:lvl1pPr>
              <a:lnSpc>
                <a:spcPct val="100000"/>
              </a:lnSpc>
              <a:defRPr sz="1400"/>
            </a:lvl1pPr>
          </a:lstStyle>
          <a:p>
            <a:r>
              <a:rPr lang="en-GB" dirty="0"/>
              <a:t>Insert sub copy here.</a:t>
            </a:r>
          </a:p>
        </p:txBody>
      </p:sp>
      <p:sp>
        <p:nvSpPr>
          <p:cNvPr id="4" name="5. Content Placeholder (2)">
            <a:extLst>
              <a:ext uri="{FF2B5EF4-FFF2-40B4-BE49-F238E27FC236}">
                <a16:creationId xmlns:a16="http://schemas.microsoft.com/office/drawing/2014/main" id="{A2B13861-080E-609A-01A7-5EDC25A0B0FF}"/>
              </a:ext>
            </a:extLst>
          </p:cNvPr>
          <p:cNvSpPr>
            <a:spLocks noGrp="1"/>
          </p:cNvSpPr>
          <p:nvPr>
            <p:ph sz="half" idx="15"/>
          </p:nvPr>
        </p:nvSpPr>
        <p:spPr>
          <a:xfrm>
            <a:off x="4836000" y="1637090"/>
            <a:ext cx="2520000" cy="2520000"/>
          </a:xfrm>
          <a:prstGeom prst="rect">
            <a:avLst/>
          </a:prstGeom>
        </p:spPr>
        <p:txBody>
          <a:bodyPr>
            <a:normAutofit/>
          </a:bodyPr>
          <a:lstStyle>
            <a:lvl1pPr>
              <a:defRPr sz="1600"/>
            </a:lvl1pPr>
          </a:lstStyle>
          <a:p>
            <a:pPr lvl="0"/>
            <a:endParaRPr lang="en-US" dirty="0"/>
          </a:p>
        </p:txBody>
      </p:sp>
      <p:sp>
        <p:nvSpPr>
          <p:cNvPr id="13" name="6. Text Box Placeholder (2)">
            <a:extLst>
              <a:ext uri="{FF2B5EF4-FFF2-40B4-BE49-F238E27FC236}">
                <a16:creationId xmlns:a16="http://schemas.microsoft.com/office/drawing/2014/main" id="{005774E2-5CA0-1157-5F43-7B5C9996EFC0}"/>
              </a:ext>
            </a:extLst>
          </p:cNvPr>
          <p:cNvSpPr>
            <a:spLocks noGrp="1"/>
          </p:cNvSpPr>
          <p:nvPr>
            <p:ph type="body" sz="quarter" idx="19" hasCustomPrompt="1"/>
          </p:nvPr>
        </p:nvSpPr>
        <p:spPr>
          <a:xfrm>
            <a:off x="4835525" y="4351119"/>
            <a:ext cx="2520950" cy="1014413"/>
          </a:xfrm>
        </p:spPr>
        <p:txBody>
          <a:bodyPr>
            <a:noAutofit/>
          </a:bodyPr>
          <a:lstStyle>
            <a:lvl1pPr>
              <a:lnSpc>
                <a:spcPct val="100000"/>
              </a:lnSpc>
              <a:defRPr sz="1400"/>
            </a:lvl1pPr>
          </a:lstStyle>
          <a:p>
            <a:r>
              <a:rPr lang="en-GB" dirty="0"/>
              <a:t>Insert sub copy here.</a:t>
            </a:r>
          </a:p>
        </p:txBody>
      </p:sp>
      <p:sp>
        <p:nvSpPr>
          <p:cNvPr id="9" name="7. Content Placeholder (3)">
            <a:extLst>
              <a:ext uri="{FF2B5EF4-FFF2-40B4-BE49-F238E27FC236}">
                <a16:creationId xmlns:a16="http://schemas.microsoft.com/office/drawing/2014/main" id="{5565E762-8883-AB43-D811-12B759024A9D}"/>
              </a:ext>
            </a:extLst>
          </p:cNvPr>
          <p:cNvSpPr>
            <a:spLocks noGrp="1"/>
          </p:cNvSpPr>
          <p:nvPr>
            <p:ph sz="half" idx="16"/>
          </p:nvPr>
        </p:nvSpPr>
        <p:spPr>
          <a:xfrm>
            <a:off x="8714257" y="1637090"/>
            <a:ext cx="2520000" cy="2520000"/>
          </a:xfrm>
          <a:prstGeom prst="rect">
            <a:avLst/>
          </a:prstGeom>
        </p:spPr>
        <p:txBody>
          <a:bodyPr>
            <a:normAutofit/>
          </a:bodyPr>
          <a:lstStyle>
            <a:lvl1pPr>
              <a:defRPr sz="1600"/>
            </a:lvl1pPr>
          </a:lstStyle>
          <a:p>
            <a:pPr lvl="0"/>
            <a:endParaRPr lang="en-US" dirty="0"/>
          </a:p>
        </p:txBody>
      </p:sp>
      <p:sp>
        <p:nvSpPr>
          <p:cNvPr id="16" name="8. Text Box Placeholder (3)">
            <a:extLst>
              <a:ext uri="{FF2B5EF4-FFF2-40B4-BE49-F238E27FC236}">
                <a16:creationId xmlns:a16="http://schemas.microsoft.com/office/drawing/2014/main" id="{D584B818-73B8-22FE-5635-36F576CEABCF}"/>
              </a:ext>
            </a:extLst>
          </p:cNvPr>
          <p:cNvSpPr>
            <a:spLocks noGrp="1"/>
          </p:cNvSpPr>
          <p:nvPr>
            <p:ph type="body" sz="quarter" idx="21" hasCustomPrompt="1"/>
          </p:nvPr>
        </p:nvSpPr>
        <p:spPr>
          <a:xfrm>
            <a:off x="8713782" y="4400389"/>
            <a:ext cx="2520475" cy="981075"/>
          </a:xfrm>
        </p:spPr>
        <p:txBody>
          <a:bodyPr>
            <a:noAutofit/>
          </a:bodyPr>
          <a:lstStyle>
            <a:lvl1pPr marL="0" indent="0">
              <a:lnSpc>
                <a:spcPct val="100000"/>
              </a:lnSpc>
              <a:buNone/>
              <a:defRPr sz="1400"/>
            </a:lvl1pPr>
          </a:lstStyle>
          <a:p>
            <a:r>
              <a:rPr lang="en-GB" dirty="0"/>
              <a:t>Insert sub copy here.</a:t>
            </a: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36AC4827-D56E-785B-690B-73B8B175B654}"/>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40103545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8478-1919-5D6C-4258-F79AF974B55F}"/>
              </a:ext>
            </a:extLst>
          </p:cNvPr>
          <p:cNvSpPr>
            <a:spLocks noGrp="1"/>
          </p:cNvSpPr>
          <p:nvPr>
            <p:ph type="title"/>
          </p:nvPr>
        </p:nvSpPr>
        <p:spPr>
          <a:xfrm>
            <a:off x="502920" y="437430"/>
            <a:ext cx="9131860" cy="478155"/>
          </a:xfrm>
        </p:spPr>
        <p:txBody>
          <a:bodyPr/>
          <a:lstStyle>
            <a:lvl1pPr>
              <a:defRPr sz="3200" b="1"/>
            </a:lvl1pPr>
          </a:lstStyle>
          <a:p>
            <a:r>
              <a:rPr lang="en-US" dirty="0"/>
              <a:t>Click to edit Master title style</a:t>
            </a:r>
            <a:endParaRPr lang="en-GB" dirty="0"/>
          </a:p>
        </p:txBody>
      </p:sp>
      <p:sp>
        <p:nvSpPr>
          <p:cNvPr id="10" name="Text Placeholder 9">
            <a:extLst>
              <a:ext uri="{FF2B5EF4-FFF2-40B4-BE49-F238E27FC236}">
                <a16:creationId xmlns:a16="http://schemas.microsoft.com/office/drawing/2014/main" id="{67EF0D17-6E77-5CD3-16CD-26E3DFE760BE}"/>
              </a:ext>
            </a:extLst>
          </p:cNvPr>
          <p:cNvSpPr>
            <a:spLocks noGrp="1"/>
          </p:cNvSpPr>
          <p:nvPr>
            <p:ph type="body" sz="quarter" idx="15" hasCustomPrompt="1"/>
          </p:nvPr>
        </p:nvSpPr>
        <p:spPr>
          <a:xfrm>
            <a:off x="502920" y="4476750"/>
            <a:ext cx="2016443" cy="1820863"/>
          </a:xfrm>
        </p:spPr>
        <p:txBody>
          <a:bodyPr>
            <a:normAutofit/>
          </a:bodyPr>
          <a:lstStyle>
            <a:lvl1pPr>
              <a:defRPr sz="1800"/>
            </a:lvl1pPr>
          </a:lstStyle>
          <a:p>
            <a:pPr lvl="0"/>
            <a:r>
              <a:rPr lang="en-US" dirty="0"/>
              <a:t>Insert sub copy here.</a:t>
            </a:r>
          </a:p>
        </p:txBody>
      </p:sp>
      <p:sp>
        <p:nvSpPr>
          <p:cNvPr id="4" name="Content Placeholder 3">
            <a:extLst>
              <a:ext uri="{FF2B5EF4-FFF2-40B4-BE49-F238E27FC236}">
                <a16:creationId xmlns:a16="http://schemas.microsoft.com/office/drawing/2014/main" id="{1F4AC61D-0737-C0C9-30D4-8A8336BBFECD}"/>
              </a:ext>
            </a:extLst>
          </p:cNvPr>
          <p:cNvSpPr>
            <a:spLocks noGrp="1"/>
          </p:cNvSpPr>
          <p:nvPr>
            <p:ph sz="quarter" idx="10" hasCustomPrompt="1"/>
          </p:nvPr>
        </p:nvSpPr>
        <p:spPr>
          <a:xfrm>
            <a:off x="503238" y="1414463"/>
            <a:ext cx="2016125" cy="2735262"/>
          </a:xfrm>
        </p:spPr>
        <p:txBody>
          <a:bodyPr>
            <a:normAutofit/>
          </a:bodyPr>
          <a:lstStyle>
            <a:lvl1pPr>
              <a:defRPr sz="2000"/>
            </a:lvl1pPr>
          </a:lstStyle>
          <a:p>
            <a:pPr lvl="0"/>
            <a:r>
              <a:rPr lang="en-US" dirty="0"/>
              <a:t>Click to add content.</a:t>
            </a:r>
          </a:p>
        </p:txBody>
      </p:sp>
      <p:sp>
        <p:nvSpPr>
          <p:cNvPr id="11" name="Text Placeholder 9">
            <a:extLst>
              <a:ext uri="{FF2B5EF4-FFF2-40B4-BE49-F238E27FC236}">
                <a16:creationId xmlns:a16="http://schemas.microsoft.com/office/drawing/2014/main" id="{C0DA7482-F143-4CF0-A640-8ED13B307133}"/>
              </a:ext>
            </a:extLst>
          </p:cNvPr>
          <p:cNvSpPr>
            <a:spLocks noGrp="1"/>
          </p:cNvSpPr>
          <p:nvPr>
            <p:ph type="body" sz="quarter" idx="16" hasCustomPrompt="1"/>
          </p:nvPr>
        </p:nvSpPr>
        <p:spPr>
          <a:xfrm>
            <a:off x="2786362" y="4476749"/>
            <a:ext cx="2016443" cy="1820863"/>
          </a:xfrm>
        </p:spPr>
        <p:txBody>
          <a:bodyPr>
            <a:normAutofit/>
          </a:bodyPr>
          <a:lstStyle>
            <a:lvl1pPr>
              <a:defRPr sz="1800"/>
            </a:lvl1pPr>
          </a:lstStyle>
          <a:p>
            <a:pPr lvl="0"/>
            <a:r>
              <a:rPr lang="en-US" dirty="0"/>
              <a:t>Insert sub copy here.</a:t>
            </a:r>
          </a:p>
        </p:txBody>
      </p:sp>
      <p:sp>
        <p:nvSpPr>
          <p:cNvPr id="5" name="Content Placeholder 3">
            <a:extLst>
              <a:ext uri="{FF2B5EF4-FFF2-40B4-BE49-F238E27FC236}">
                <a16:creationId xmlns:a16="http://schemas.microsoft.com/office/drawing/2014/main" id="{014D15FD-6252-3E93-3DD8-F30CC7B3E50A}"/>
              </a:ext>
            </a:extLst>
          </p:cNvPr>
          <p:cNvSpPr>
            <a:spLocks noGrp="1"/>
          </p:cNvSpPr>
          <p:nvPr>
            <p:ph sz="quarter" idx="11" hasCustomPrompt="1"/>
          </p:nvPr>
        </p:nvSpPr>
        <p:spPr>
          <a:xfrm>
            <a:off x="2786362" y="1414463"/>
            <a:ext cx="2016125" cy="2735262"/>
          </a:xfrm>
        </p:spPr>
        <p:txBody>
          <a:bodyPr>
            <a:normAutofit/>
          </a:bodyPr>
          <a:lstStyle>
            <a:lvl1pPr>
              <a:defRPr sz="2000"/>
            </a:lvl1pPr>
          </a:lstStyle>
          <a:p>
            <a:pPr lvl="0"/>
            <a:r>
              <a:rPr lang="en-US" dirty="0"/>
              <a:t>Click to add content.</a:t>
            </a:r>
          </a:p>
        </p:txBody>
      </p:sp>
      <p:sp>
        <p:nvSpPr>
          <p:cNvPr id="12" name="Text Placeholder 9">
            <a:extLst>
              <a:ext uri="{FF2B5EF4-FFF2-40B4-BE49-F238E27FC236}">
                <a16:creationId xmlns:a16="http://schemas.microsoft.com/office/drawing/2014/main" id="{CEC4DD6B-270E-A956-B33E-1F6D23A2BE4C}"/>
              </a:ext>
            </a:extLst>
          </p:cNvPr>
          <p:cNvSpPr>
            <a:spLocks noGrp="1"/>
          </p:cNvSpPr>
          <p:nvPr>
            <p:ph type="body" sz="quarter" idx="17" hasCustomPrompt="1"/>
          </p:nvPr>
        </p:nvSpPr>
        <p:spPr>
          <a:xfrm>
            <a:off x="5069168" y="4476748"/>
            <a:ext cx="2016443" cy="1820863"/>
          </a:xfrm>
        </p:spPr>
        <p:txBody>
          <a:bodyPr>
            <a:normAutofit/>
          </a:bodyPr>
          <a:lstStyle>
            <a:lvl1pPr>
              <a:defRPr sz="1800"/>
            </a:lvl1pPr>
          </a:lstStyle>
          <a:p>
            <a:pPr lvl="0"/>
            <a:r>
              <a:rPr lang="en-US" dirty="0"/>
              <a:t>Insert sub copy here.</a:t>
            </a:r>
          </a:p>
        </p:txBody>
      </p:sp>
      <p:sp>
        <p:nvSpPr>
          <p:cNvPr id="6" name="Content Placeholder 3">
            <a:extLst>
              <a:ext uri="{FF2B5EF4-FFF2-40B4-BE49-F238E27FC236}">
                <a16:creationId xmlns:a16="http://schemas.microsoft.com/office/drawing/2014/main" id="{17ED866F-E066-DC3E-A47D-2AE5AE2717FD}"/>
              </a:ext>
            </a:extLst>
          </p:cNvPr>
          <p:cNvSpPr>
            <a:spLocks noGrp="1"/>
          </p:cNvSpPr>
          <p:nvPr>
            <p:ph sz="quarter" idx="12" hasCustomPrompt="1"/>
          </p:nvPr>
        </p:nvSpPr>
        <p:spPr>
          <a:xfrm>
            <a:off x="5069486" y="1414463"/>
            <a:ext cx="2016125" cy="2735262"/>
          </a:xfrm>
        </p:spPr>
        <p:txBody>
          <a:bodyPr>
            <a:normAutofit/>
          </a:bodyPr>
          <a:lstStyle>
            <a:lvl1pPr>
              <a:defRPr sz="2000"/>
            </a:lvl1pPr>
          </a:lstStyle>
          <a:p>
            <a:pPr lvl="0"/>
            <a:r>
              <a:rPr lang="en-US" dirty="0"/>
              <a:t>Click to add content.</a:t>
            </a:r>
          </a:p>
        </p:txBody>
      </p:sp>
      <p:sp>
        <p:nvSpPr>
          <p:cNvPr id="13" name="Text Placeholder 9">
            <a:extLst>
              <a:ext uri="{FF2B5EF4-FFF2-40B4-BE49-F238E27FC236}">
                <a16:creationId xmlns:a16="http://schemas.microsoft.com/office/drawing/2014/main" id="{A7C7672F-9B2A-41CB-D9DA-0CDAE57CA77C}"/>
              </a:ext>
            </a:extLst>
          </p:cNvPr>
          <p:cNvSpPr>
            <a:spLocks noGrp="1"/>
          </p:cNvSpPr>
          <p:nvPr>
            <p:ph type="body" sz="quarter" idx="18" hasCustomPrompt="1"/>
          </p:nvPr>
        </p:nvSpPr>
        <p:spPr>
          <a:xfrm>
            <a:off x="7351974" y="4501593"/>
            <a:ext cx="2016443" cy="1820863"/>
          </a:xfrm>
        </p:spPr>
        <p:txBody>
          <a:bodyPr>
            <a:normAutofit/>
          </a:bodyPr>
          <a:lstStyle>
            <a:lvl1pPr>
              <a:defRPr sz="1800"/>
            </a:lvl1pPr>
          </a:lstStyle>
          <a:p>
            <a:pPr lvl="0"/>
            <a:r>
              <a:rPr lang="en-US" dirty="0"/>
              <a:t>Insert sub copy here.</a:t>
            </a:r>
          </a:p>
        </p:txBody>
      </p:sp>
      <p:sp>
        <p:nvSpPr>
          <p:cNvPr id="7" name="Content Placeholder 3">
            <a:extLst>
              <a:ext uri="{FF2B5EF4-FFF2-40B4-BE49-F238E27FC236}">
                <a16:creationId xmlns:a16="http://schemas.microsoft.com/office/drawing/2014/main" id="{88A1A463-707F-0C2B-51E7-42B1EFCC66BD}"/>
              </a:ext>
            </a:extLst>
          </p:cNvPr>
          <p:cNvSpPr>
            <a:spLocks noGrp="1"/>
          </p:cNvSpPr>
          <p:nvPr>
            <p:ph sz="quarter" idx="13" hasCustomPrompt="1"/>
          </p:nvPr>
        </p:nvSpPr>
        <p:spPr>
          <a:xfrm>
            <a:off x="7352610" y="1414463"/>
            <a:ext cx="2016125" cy="2735262"/>
          </a:xfrm>
        </p:spPr>
        <p:txBody>
          <a:bodyPr>
            <a:normAutofit/>
          </a:bodyPr>
          <a:lstStyle>
            <a:lvl1pPr>
              <a:defRPr sz="2000"/>
            </a:lvl1pPr>
          </a:lstStyle>
          <a:p>
            <a:pPr lvl="0"/>
            <a:r>
              <a:rPr lang="en-US" dirty="0"/>
              <a:t>Click to add content.</a:t>
            </a:r>
          </a:p>
        </p:txBody>
      </p:sp>
      <p:sp>
        <p:nvSpPr>
          <p:cNvPr id="14" name="Text Placeholder 9">
            <a:extLst>
              <a:ext uri="{FF2B5EF4-FFF2-40B4-BE49-F238E27FC236}">
                <a16:creationId xmlns:a16="http://schemas.microsoft.com/office/drawing/2014/main" id="{9E98F672-341A-E719-698B-C352A2841172}"/>
              </a:ext>
            </a:extLst>
          </p:cNvPr>
          <p:cNvSpPr>
            <a:spLocks noGrp="1"/>
          </p:cNvSpPr>
          <p:nvPr>
            <p:ph type="body" sz="quarter" idx="19" hasCustomPrompt="1"/>
          </p:nvPr>
        </p:nvSpPr>
        <p:spPr>
          <a:xfrm>
            <a:off x="9634780" y="4476748"/>
            <a:ext cx="2016443" cy="1820863"/>
          </a:xfrm>
        </p:spPr>
        <p:txBody>
          <a:bodyPr>
            <a:normAutofit/>
          </a:bodyPr>
          <a:lstStyle>
            <a:lvl1pPr>
              <a:defRPr sz="1800"/>
            </a:lvl1pPr>
          </a:lstStyle>
          <a:p>
            <a:pPr lvl="0"/>
            <a:r>
              <a:rPr lang="en-US" dirty="0"/>
              <a:t>Insert sub copy here.</a:t>
            </a:r>
          </a:p>
        </p:txBody>
      </p:sp>
      <p:sp>
        <p:nvSpPr>
          <p:cNvPr id="8" name="Content Placeholder 3">
            <a:extLst>
              <a:ext uri="{FF2B5EF4-FFF2-40B4-BE49-F238E27FC236}">
                <a16:creationId xmlns:a16="http://schemas.microsoft.com/office/drawing/2014/main" id="{AAEDD792-5A25-F5EA-63B0-789E122E11B6}"/>
              </a:ext>
            </a:extLst>
          </p:cNvPr>
          <p:cNvSpPr>
            <a:spLocks noGrp="1"/>
          </p:cNvSpPr>
          <p:nvPr>
            <p:ph sz="quarter" idx="14" hasCustomPrompt="1"/>
          </p:nvPr>
        </p:nvSpPr>
        <p:spPr>
          <a:xfrm>
            <a:off x="9635734" y="1414463"/>
            <a:ext cx="2016125" cy="2735262"/>
          </a:xfrm>
        </p:spPr>
        <p:txBody>
          <a:bodyPr>
            <a:normAutofit/>
          </a:bodyPr>
          <a:lstStyle>
            <a:lvl1pPr>
              <a:defRPr sz="2000"/>
            </a:lvl1pPr>
          </a:lstStyle>
          <a:p>
            <a:pPr lvl="0"/>
            <a:r>
              <a:rPr lang="en-US" dirty="0"/>
              <a:t>Click to add content.</a:t>
            </a:r>
          </a:p>
        </p:txBody>
      </p:sp>
      <p:pic>
        <p:nvPicPr>
          <p:cNvPr id="15" name="Picture 14" descr="A black background with a black square&#10;&#10;Description automatically generated with medium confidence">
            <a:extLst>
              <a:ext uri="{FF2B5EF4-FFF2-40B4-BE49-F238E27FC236}">
                <a16:creationId xmlns:a16="http://schemas.microsoft.com/office/drawing/2014/main" id="{CC866F15-7594-6E59-1ECC-4CEC6A943632}"/>
              </a:ext>
            </a:extLst>
          </p:cNvPr>
          <p:cNvPicPr>
            <a:picLocks noChangeAspect="1"/>
          </p:cNvPicPr>
          <p:nvPr userDrawn="1"/>
        </p:nvPicPr>
        <p:blipFill>
          <a:blip r:embed="rId2"/>
          <a:stretch>
            <a:fillRect/>
          </a:stretch>
        </p:blipFill>
        <p:spPr>
          <a:xfrm>
            <a:off x="9869577" y="519996"/>
            <a:ext cx="1954059" cy="487304"/>
          </a:xfrm>
          <a:prstGeom prst="rect">
            <a:avLst/>
          </a:prstGeom>
        </p:spPr>
      </p:pic>
    </p:spTree>
    <p:extLst>
      <p:ext uri="{BB962C8B-B14F-4D97-AF65-F5344CB8AC3E}">
        <p14:creationId xmlns:p14="http://schemas.microsoft.com/office/powerpoint/2010/main" val="298797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C2085196-6F0E-5274-2574-8594260F4176}"/>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1802505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8053EF19-8D24-481D-0BDA-F79A2035DF33}"/>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17" name="3. Content Placeholder (1)">
            <a:extLst>
              <a:ext uri="{FF2B5EF4-FFF2-40B4-BE49-F238E27FC236}">
                <a16:creationId xmlns:a16="http://schemas.microsoft.com/office/drawing/2014/main" id="{11254375-EF80-738D-E998-C0B2F39CB8FE}"/>
              </a:ext>
            </a:extLst>
          </p:cNvPr>
          <p:cNvSpPr>
            <a:spLocks noGrp="1"/>
          </p:cNvSpPr>
          <p:nvPr>
            <p:ph sz="half" idx="1"/>
          </p:nvPr>
        </p:nvSpPr>
        <p:spPr>
          <a:xfrm>
            <a:off x="502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4. Content Placeholder (2)">
            <a:extLst>
              <a:ext uri="{FF2B5EF4-FFF2-40B4-BE49-F238E27FC236}">
                <a16:creationId xmlns:a16="http://schemas.microsoft.com/office/drawing/2014/main" id="{084CCB2F-26F1-E1B8-5561-263F115EB15F}"/>
              </a:ext>
            </a:extLst>
          </p:cNvPr>
          <p:cNvSpPr>
            <a:spLocks noGrp="1"/>
          </p:cNvSpPr>
          <p:nvPr>
            <p:ph sz="half" idx="2"/>
          </p:nvPr>
        </p:nvSpPr>
        <p:spPr>
          <a:xfrm>
            <a:off x="5836920" y="1310641"/>
            <a:ext cx="5181600" cy="437895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descr="A black background with a black square&#10;&#10;Description automatically generated with medium confidence">
            <a:extLst>
              <a:ext uri="{FF2B5EF4-FFF2-40B4-BE49-F238E27FC236}">
                <a16:creationId xmlns:a16="http://schemas.microsoft.com/office/drawing/2014/main" id="{A517CE37-381F-3FD9-96CB-F3D35B32BD50}"/>
              </a:ext>
            </a:extLst>
          </p:cNvPr>
          <p:cNvPicPr>
            <a:picLocks noChangeAspect="1"/>
          </p:cNvPicPr>
          <p:nvPr userDrawn="1"/>
        </p:nvPicPr>
        <p:blipFill>
          <a:blip r:embed="rId2"/>
          <a:stretch>
            <a:fillRect/>
          </a:stretch>
        </p:blipFill>
        <p:spPr>
          <a:xfrm>
            <a:off x="406400" y="5827395"/>
            <a:ext cx="1954059" cy="487304"/>
          </a:xfrm>
          <a:prstGeom prst="rect">
            <a:avLst/>
          </a:prstGeom>
        </p:spPr>
      </p:pic>
    </p:spTree>
    <p:extLst>
      <p:ext uri="{BB962C8B-B14F-4D97-AF65-F5344CB8AC3E}">
        <p14:creationId xmlns:p14="http://schemas.microsoft.com/office/powerpoint/2010/main" val="334724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4" name="2. Title Placeholder">
            <a:extLst>
              <a:ext uri="{FF2B5EF4-FFF2-40B4-BE49-F238E27FC236}">
                <a16:creationId xmlns:a16="http://schemas.microsoft.com/office/drawing/2014/main" id="{6D2C9649-E817-6113-49C1-5EBD81E09935}"/>
              </a:ext>
            </a:extLst>
          </p:cNvPr>
          <p:cNvSpPr>
            <a:spLocks noGrp="1"/>
          </p:cNvSpPr>
          <p:nvPr>
            <p:ph type="title" hasCustomPrompt="1"/>
          </p:nvPr>
        </p:nvSpPr>
        <p:spPr>
          <a:xfrm>
            <a:off x="502920" y="437430"/>
            <a:ext cx="9921240" cy="478155"/>
          </a:xfrm>
          <a:prstGeom prst="rect">
            <a:avLst/>
          </a:prstGeom>
        </p:spPr>
        <p:txBody>
          <a:bodyPr vert="horz" lIns="91440" tIns="45720" rIns="91440" bIns="45720" rtlCol="0" anchor="ctr">
            <a:noAutofit/>
          </a:bodyPr>
          <a:lstStyle>
            <a:lvl1pPr>
              <a:defRPr sz="3200" b="1"/>
            </a:lvl1pPr>
          </a:lstStyle>
          <a:p>
            <a:r>
              <a:rPr lang="en-GB" dirty="0"/>
              <a:t>Insert headline here.</a:t>
            </a:r>
            <a:endParaRPr lang="en-US" dirty="0"/>
          </a:p>
        </p:txBody>
      </p:sp>
      <p:sp>
        <p:nvSpPr>
          <p:cNvPr id="9" name="3. Content Placeholder">
            <a:extLst>
              <a:ext uri="{FF2B5EF4-FFF2-40B4-BE49-F238E27FC236}">
                <a16:creationId xmlns:a16="http://schemas.microsoft.com/office/drawing/2014/main" id="{B5A082DC-9190-CE12-A89B-DEAF24BD59FB}"/>
              </a:ext>
            </a:extLst>
          </p:cNvPr>
          <p:cNvSpPr>
            <a:spLocks noGrp="1"/>
          </p:cNvSpPr>
          <p:nvPr>
            <p:ph sz="half" idx="1"/>
          </p:nvPr>
        </p:nvSpPr>
        <p:spPr>
          <a:xfrm>
            <a:off x="502920" y="1310641"/>
            <a:ext cx="10515600" cy="437896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6DC3F04-8BBA-0785-458A-2A7116D5CC5D}"/>
              </a:ext>
            </a:extLst>
          </p:cNvPr>
          <p:cNvPicPr>
            <a:picLocks noChangeAspect="1"/>
          </p:cNvPicPr>
          <p:nvPr userDrawn="1"/>
        </p:nvPicPr>
        <p:blipFill>
          <a:blip r:embed="rId2"/>
          <a:stretch>
            <a:fillRect/>
          </a:stretch>
        </p:blipFill>
        <p:spPr>
          <a:xfrm>
            <a:off x="9735021" y="5827395"/>
            <a:ext cx="1954059" cy="487304"/>
          </a:xfrm>
          <a:prstGeom prst="rect">
            <a:avLst/>
          </a:prstGeom>
        </p:spPr>
      </p:pic>
    </p:spTree>
    <p:extLst>
      <p:ext uri="{BB962C8B-B14F-4D97-AF65-F5344CB8AC3E}">
        <p14:creationId xmlns:p14="http://schemas.microsoft.com/office/powerpoint/2010/main" val="1119100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AFAF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C08AA-2148-527A-BB20-1D271A404421}"/>
              </a:ext>
            </a:extLst>
          </p:cNvPr>
          <p:cNvSpPr>
            <a:spLocks noGrp="1"/>
          </p:cNvSpPr>
          <p:nvPr>
            <p:ph type="title"/>
          </p:nvPr>
        </p:nvSpPr>
        <p:spPr>
          <a:xfrm>
            <a:off x="502920" y="437430"/>
            <a:ext cx="10515600" cy="478155"/>
          </a:xfrm>
          <a:prstGeom prst="rect">
            <a:avLst/>
          </a:prstGeom>
        </p:spPr>
        <p:txBody>
          <a:bodyPr vert="horz"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69797B6-4643-3710-FBDF-B4E98217FBDB}"/>
              </a:ext>
            </a:extLst>
          </p:cNvPr>
          <p:cNvSpPr>
            <a:spLocks noGrp="1"/>
          </p:cNvSpPr>
          <p:nvPr>
            <p:ph type="body" idx="1"/>
          </p:nvPr>
        </p:nvSpPr>
        <p:spPr>
          <a:xfrm>
            <a:off x="502920" y="1347469"/>
            <a:ext cx="10515600" cy="4829494"/>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59334564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80" r:id="rId4"/>
    <p:sldLayoutId id="2147483705" r:id="rId5"/>
    <p:sldLayoutId id="2147483719" r:id="rId6"/>
    <p:sldLayoutId id="2147483695" r:id="rId7"/>
    <p:sldLayoutId id="2147483696" r:id="rId8"/>
    <p:sldLayoutId id="2147483699" r:id="rId9"/>
    <p:sldLayoutId id="2147483700" r:id="rId10"/>
    <p:sldLayoutId id="2147483686" r:id="rId11"/>
    <p:sldLayoutId id="2147483708" r:id="rId12"/>
    <p:sldLayoutId id="2147483709" r:id="rId13"/>
    <p:sldLayoutId id="2147483710" r:id="rId14"/>
    <p:sldLayoutId id="2147483720" r:id="rId15"/>
    <p:sldLayoutId id="2147483721" r:id="rId16"/>
  </p:sldLayoutIdLst>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www.birmingham.ac.uk/about/our-strategy/our-enduring-purpose"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itle Placeholder">
            <a:extLst>
              <a:ext uri="{FF2B5EF4-FFF2-40B4-BE49-F238E27FC236}">
                <a16:creationId xmlns:a16="http://schemas.microsoft.com/office/drawing/2014/main" id="{23C0B845-82DE-704C-C320-2E84FA691C7B}"/>
              </a:ext>
            </a:extLst>
          </p:cNvPr>
          <p:cNvSpPr>
            <a:spLocks noGrp="1"/>
          </p:cNvSpPr>
          <p:nvPr>
            <p:ph type="ctrTitle"/>
          </p:nvPr>
        </p:nvSpPr>
        <p:spPr>
          <a:xfrm>
            <a:off x="406400" y="1591286"/>
            <a:ext cx="9144000" cy="2387600"/>
          </a:xfrm>
        </p:spPr>
        <p:txBody>
          <a:bodyPr/>
          <a:lstStyle/>
          <a:p>
            <a:pPr marR="58419">
              <a:lnSpc>
                <a:spcPct val="100000"/>
              </a:lnSpc>
            </a:pPr>
            <a:r>
              <a:rPr lang="en-GB" dirty="0">
                <a:solidFill>
                  <a:srgbClr val="FAFAFA"/>
                </a:solidFill>
              </a:rPr>
              <a:t>Birmingham 2030 </a:t>
            </a:r>
            <a:br>
              <a:rPr lang="en-GB" dirty="0">
                <a:solidFill>
                  <a:srgbClr val="FAFAFA"/>
                </a:solidFill>
              </a:rPr>
            </a:br>
            <a:r>
              <a:rPr lang="en-GB" dirty="0">
                <a:solidFill>
                  <a:srgbClr val="FAFAFA"/>
                </a:solidFill>
              </a:rPr>
              <a:t>Strategic Framework</a:t>
            </a:r>
            <a:endParaRPr lang="en-US" dirty="0"/>
          </a:p>
        </p:txBody>
      </p:sp>
    </p:spTree>
    <p:extLst>
      <p:ext uri="{BB962C8B-B14F-4D97-AF65-F5344CB8AC3E}">
        <p14:creationId xmlns:p14="http://schemas.microsoft.com/office/powerpoint/2010/main" val="2063773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6BF5F-546F-7821-9858-D42EB2F19DF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27CE2A-B770-8BE3-971E-BD44AE9D76C4}"/>
              </a:ext>
              <a:ext uri="{C183D7F6-B498-43B3-948B-1728B52AA6E4}">
                <adec:decorative xmlns:adec="http://schemas.microsoft.com/office/drawing/2017/decorative" val="1"/>
              </a:ext>
            </a:extLst>
          </p:cNvPr>
          <p:cNvSpPr/>
          <p:nvPr/>
        </p:nvSpPr>
        <p:spPr>
          <a:xfrm>
            <a:off x="0" y="0"/>
            <a:ext cx="7715250" cy="6856506"/>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old and white icon of two people framed within a gold box symbolising People and culture ">
            <a:extLst>
              <a:ext uri="{FF2B5EF4-FFF2-40B4-BE49-F238E27FC236}">
                <a16:creationId xmlns:a16="http://schemas.microsoft.com/office/drawing/2014/main" id="{DF27B78A-65EA-470E-F47B-148ACFF82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969" y="685534"/>
            <a:ext cx="923072" cy="923072"/>
          </a:xfrm>
          <a:prstGeom prst="rect">
            <a:avLst/>
          </a:prstGeom>
        </p:spPr>
      </p:pic>
      <p:pic>
        <p:nvPicPr>
          <p:cNvPr id="11" name="object 4" descr="A group of students round a table with a tutor talking to them, a white board is lit up with a cartoon style image in the background.">
            <a:extLst>
              <a:ext uri="{FF2B5EF4-FFF2-40B4-BE49-F238E27FC236}">
                <a16:creationId xmlns:a16="http://schemas.microsoft.com/office/drawing/2014/main" id="{7BAC5BA0-50A1-4004-995B-84BE7F32D462}"/>
              </a:ext>
            </a:extLst>
          </p:cNvPr>
          <p:cNvPicPr/>
          <p:nvPr/>
        </p:nvPicPr>
        <p:blipFill>
          <a:blip r:embed="rId3" cstate="print"/>
          <a:srcRect l="20454" t="1034" r="5901" b="49904"/>
          <a:stretch>
            <a:fillRect/>
          </a:stretch>
        </p:blipFill>
        <p:spPr>
          <a:xfrm>
            <a:off x="7912303" y="248637"/>
            <a:ext cx="3999136" cy="3083270"/>
          </a:xfrm>
          <a:prstGeom prst="rect">
            <a:avLst/>
          </a:prstGeom>
        </p:spPr>
      </p:pic>
      <p:pic>
        <p:nvPicPr>
          <p:cNvPr id="7" name="object 4" descr="A woman reading a book in the forground, she is wearing a blue headsarf and a green long jacket, she is sat outside on a curved stone seat infront of the Alan Walters building at the University of Birmingham campus.">
            <a:extLst>
              <a:ext uri="{FF2B5EF4-FFF2-40B4-BE49-F238E27FC236}">
                <a16:creationId xmlns:a16="http://schemas.microsoft.com/office/drawing/2014/main" id="{06614D54-3350-A126-095F-CED4420F215B}"/>
              </a:ext>
            </a:extLst>
          </p:cNvPr>
          <p:cNvPicPr/>
          <p:nvPr/>
        </p:nvPicPr>
        <p:blipFill>
          <a:blip r:embed="rId3" cstate="print"/>
          <a:srcRect l="14009" t="50354" r="11142" b="120"/>
          <a:stretch>
            <a:fillRect/>
          </a:stretch>
        </p:blipFill>
        <p:spPr>
          <a:xfrm>
            <a:off x="7912303" y="3500112"/>
            <a:ext cx="4027314" cy="3094540"/>
          </a:xfrm>
          <a:prstGeom prst="rect">
            <a:avLst/>
          </a:prstGeom>
        </p:spPr>
      </p:pic>
      <p:pic>
        <p:nvPicPr>
          <p:cNvPr id="17" name="Picture 16" descr="University of Birmingham Crest">
            <a:extLst>
              <a:ext uri="{FF2B5EF4-FFF2-40B4-BE49-F238E27FC236}">
                <a16:creationId xmlns:a16="http://schemas.microsoft.com/office/drawing/2014/main" id="{76B4DE45-4BA7-688D-128B-639B04CFEF61}"/>
              </a:ext>
            </a:extLst>
          </p:cNvPr>
          <p:cNvPicPr>
            <a:picLocks noChangeAspect="1"/>
          </p:cNvPicPr>
          <p:nvPr/>
        </p:nvPicPr>
        <p:blipFill>
          <a:blip r:embed="rId4"/>
          <a:stretch>
            <a:fillRect/>
          </a:stretch>
        </p:blipFill>
        <p:spPr>
          <a:xfrm>
            <a:off x="558972" y="5857548"/>
            <a:ext cx="1953808" cy="497017"/>
          </a:xfrm>
          <a:prstGeom prst="rect">
            <a:avLst/>
          </a:prstGeom>
        </p:spPr>
      </p:pic>
      <p:sp>
        <p:nvSpPr>
          <p:cNvPr id="10" name="Title 5">
            <a:extLst>
              <a:ext uri="{FF2B5EF4-FFF2-40B4-BE49-F238E27FC236}">
                <a16:creationId xmlns:a16="http://schemas.microsoft.com/office/drawing/2014/main" id="{B6DC0067-FD85-ACD5-6619-19798BF6DE4C}"/>
              </a:ext>
            </a:extLst>
          </p:cNvPr>
          <p:cNvSpPr txBox="1">
            <a:spLocks/>
          </p:cNvSpPr>
          <p:nvPr/>
        </p:nvSpPr>
        <p:spPr>
          <a:xfrm>
            <a:off x="1630509" y="694424"/>
            <a:ext cx="5233720"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GB" b="0" dirty="0">
                <a:solidFill>
                  <a:schemeClr val="bg1"/>
                </a:solidFill>
              </a:rPr>
              <a:t>People and culture</a:t>
            </a:r>
            <a:endParaRPr lang="en-US" b="0" dirty="0">
              <a:solidFill>
                <a:schemeClr val="bg1"/>
              </a:solidFill>
            </a:endParaRPr>
          </a:p>
        </p:txBody>
      </p:sp>
      <p:sp>
        <p:nvSpPr>
          <p:cNvPr id="14" name="TextBox 13">
            <a:extLst>
              <a:ext uri="{FF2B5EF4-FFF2-40B4-BE49-F238E27FC236}">
                <a16:creationId xmlns:a16="http://schemas.microsoft.com/office/drawing/2014/main" id="{6B1E5BDB-8803-2FE1-3268-0BE2A90C1583}"/>
              </a:ext>
            </a:extLst>
          </p:cNvPr>
          <p:cNvSpPr txBox="1"/>
          <p:nvPr/>
        </p:nvSpPr>
        <p:spPr>
          <a:xfrm>
            <a:off x="1616654" y="1235498"/>
            <a:ext cx="5736646"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Our people, and our collective values, are core to our University and its success.</a:t>
            </a:r>
            <a:endParaRPr lang="en-US" sz="1200" dirty="0">
              <a:solidFill>
                <a:schemeClr val="bg1"/>
              </a:solidFill>
              <a:latin typeface="Arial" panose="020B0604020202020204" pitchFamily="34" charset="0"/>
              <a:cs typeface="Arial" panose="020B0604020202020204" pitchFamily="34" charset="0"/>
            </a:endParaRPr>
          </a:p>
        </p:txBody>
      </p:sp>
      <p:sp>
        <p:nvSpPr>
          <p:cNvPr id="19" name="object 7">
            <a:extLst>
              <a:ext uri="{FF2B5EF4-FFF2-40B4-BE49-F238E27FC236}">
                <a16:creationId xmlns:a16="http://schemas.microsoft.com/office/drawing/2014/main" id="{F79A8B63-3AFF-3A34-E4F9-D19F9FB143BD}"/>
              </a:ext>
            </a:extLst>
          </p:cNvPr>
          <p:cNvSpPr txBox="1"/>
          <p:nvPr/>
        </p:nvSpPr>
        <p:spPr>
          <a:xfrm>
            <a:off x="708328" y="1782510"/>
            <a:ext cx="3207287" cy="3078407"/>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goals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Empower every staff member to thrive through an inclusive culture, clear opportunities, and the right support.</a:t>
            </a:r>
            <a:endParaRPr kumimoji="0" lang="en-GB" sz="1400" b="0" i="0" u="none" strike="noStrike" kern="1200" cap="none" spc="0" normalizeH="0" baseline="0" noProof="0" dirty="0">
              <a:ln>
                <a:noFill/>
              </a:ln>
              <a:solidFill>
                <a:srgbClr val="FAFAFA"/>
              </a:solidFill>
              <a:effectLst/>
              <a:uLnTx/>
              <a:uFillTx/>
              <a:latin typeface="Arial"/>
              <a:ea typeface="+mn-ea"/>
              <a:cs typeface="Arial"/>
            </a:endParaRP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Build a workplace where people feel recognised, inspired, and proud to belong.</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Foster a culture of excellence where we set high expectations for ourselves and each other.</a:t>
            </a:r>
          </a:p>
        </p:txBody>
      </p:sp>
      <p:sp>
        <p:nvSpPr>
          <p:cNvPr id="21" name="object 7">
            <a:extLst>
              <a:ext uri="{FF2B5EF4-FFF2-40B4-BE49-F238E27FC236}">
                <a16:creationId xmlns:a16="http://schemas.microsoft.com/office/drawing/2014/main" id="{1586A235-5155-E0AB-0EF3-5D662D366756}"/>
              </a:ext>
            </a:extLst>
          </p:cNvPr>
          <p:cNvSpPr txBox="1"/>
          <p:nvPr/>
        </p:nvSpPr>
        <p:spPr>
          <a:xfrm>
            <a:off x="4310635" y="1782510"/>
            <a:ext cx="3147442" cy="4247958"/>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key priorities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Attracting, developing and retaining great people.</a:t>
            </a:r>
            <a:endParaRPr kumimoji="0" lang="en-GB" sz="1400" b="0" i="0" u="none" strike="noStrike" kern="1200" cap="none" spc="0" normalizeH="0" baseline="0" noProof="0" dirty="0">
              <a:ln>
                <a:noFill/>
              </a:ln>
              <a:solidFill>
                <a:srgbClr val="FAFAFA"/>
              </a:solidFill>
              <a:effectLst/>
              <a:uLnTx/>
              <a:uFillTx/>
              <a:latin typeface="Arial"/>
              <a:ea typeface="+mn-ea"/>
              <a:cs typeface="Arial"/>
            </a:endParaRP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Building a supportive and high-performing culture to enable our staff to flourish.</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Developing leaders at every level.</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Delivering the aims of our Equality, Diversity and Inclusion Strategy.</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Embedding a culture that supports smarter working and stronger wellbeing.</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Embedding our values across the University.</a:t>
            </a:r>
          </a:p>
        </p:txBody>
      </p:sp>
    </p:spTree>
    <p:extLst>
      <p:ext uri="{BB962C8B-B14F-4D97-AF65-F5344CB8AC3E}">
        <p14:creationId xmlns:p14="http://schemas.microsoft.com/office/powerpoint/2010/main" val="2503862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DB3D3-E519-E497-B1BB-3C658CDB104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A112A1F-55AA-4A00-63A2-7E88C3944AF2}"/>
              </a:ext>
              <a:ext uri="{C183D7F6-B498-43B3-948B-1728B52AA6E4}">
                <adec:decorative xmlns:adec="http://schemas.microsoft.com/office/drawing/2017/decorative" val="1"/>
              </a:ext>
            </a:extLst>
          </p:cNvPr>
          <p:cNvSpPr/>
          <p:nvPr/>
        </p:nvSpPr>
        <p:spPr>
          <a:xfrm>
            <a:off x="0" y="0"/>
            <a:ext cx="7715250" cy="6856506"/>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old and white icon of a location pin point symbolising civic and global ">
            <a:extLst>
              <a:ext uri="{FF2B5EF4-FFF2-40B4-BE49-F238E27FC236}">
                <a16:creationId xmlns:a16="http://schemas.microsoft.com/office/drawing/2014/main" id="{C83DFD99-5031-66D9-467A-43256D9A6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01" y="480518"/>
            <a:ext cx="1194294" cy="1194294"/>
          </a:xfrm>
          <a:prstGeom prst="rect">
            <a:avLst/>
          </a:prstGeom>
        </p:spPr>
      </p:pic>
      <p:pic>
        <p:nvPicPr>
          <p:cNvPr id="15" name="object 4" descr="A CGI generated image of the University of Birmingham Dubai campus ">
            <a:extLst>
              <a:ext uri="{FF2B5EF4-FFF2-40B4-BE49-F238E27FC236}">
                <a16:creationId xmlns:a16="http://schemas.microsoft.com/office/drawing/2014/main" id="{6C16501B-EED3-55BD-A2E9-B61EB0B95209}"/>
              </a:ext>
            </a:extLst>
          </p:cNvPr>
          <p:cNvPicPr/>
          <p:nvPr/>
        </p:nvPicPr>
        <p:blipFill>
          <a:blip r:embed="rId4" cstate="print"/>
          <a:srcRect l="13443" r="19361" b="54617"/>
          <a:stretch>
            <a:fillRect/>
          </a:stretch>
        </p:blipFill>
        <p:spPr>
          <a:xfrm>
            <a:off x="7912303" y="248638"/>
            <a:ext cx="3999136" cy="3083270"/>
          </a:xfrm>
          <a:prstGeom prst="rect">
            <a:avLst/>
          </a:prstGeom>
        </p:spPr>
      </p:pic>
      <p:pic>
        <p:nvPicPr>
          <p:cNvPr id="16" name="object 4" descr="A young girl holding a pink pen writing, she is wearing navy blue headscarf, a woman in a light pink headscarf sits beside her looking over. ">
            <a:extLst>
              <a:ext uri="{FF2B5EF4-FFF2-40B4-BE49-F238E27FC236}">
                <a16:creationId xmlns:a16="http://schemas.microsoft.com/office/drawing/2014/main" id="{53F35600-87E3-386A-090C-5A6502825405}"/>
              </a:ext>
            </a:extLst>
          </p:cNvPr>
          <p:cNvPicPr/>
          <p:nvPr/>
        </p:nvPicPr>
        <p:blipFill>
          <a:blip r:embed="rId4" cstate="print"/>
          <a:srcRect l="27469" t="52865" r="4518" b="2349"/>
          <a:stretch>
            <a:fillRect/>
          </a:stretch>
        </p:blipFill>
        <p:spPr>
          <a:xfrm>
            <a:off x="7912302" y="3500111"/>
            <a:ext cx="4031939" cy="3083270"/>
          </a:xfrm>
          <a:prstGeom prst="rect">
            <a:avLst/>
          </a:prstGeom>
        </p:spPr>
      </p:pic>
      <p:pic>
        <p:nvPicPr>
          <p:cNvPr id="17" name="Picture 16" descr="University of Birmingham Crest">
            <a:extLst>
              <a:ext uri="{FF2B5EF4-FFF2-40B4-BE49-F238E27FC236}">
                <a16:creationId xmlns:a16="http://schemas.microsoft.com/office/drawing/2014/main" id="{AF0964E9-B7AB-003D-132A-62E56F401056}"/>
              </a:ext>
            </a:extLst>
          </p:cNvPr>
          <p:cNvPicPr>
            <a:picLocks noChangeAspect="1"/>
          </p:cNvPicPr>
          <p:nvPr/>
        </p:nvPicPr>
        <p:blipFill>
          <a:blip r:embed="rId5"/>
          <a:stretch>
            <a:fillRect/>
          </a:stretch>
        </p:blipFill>
        <p:spPr>
          <a:xfrm>
            <a:off x="558972" y="5857548"/>
            <a:ext cx="1953808" cy="497017"/>
          </a:xfrm>
          <a:prstGeom prst="rect">
            <a:avLst/>
          </a:prstGeom>
        </p:spPr>
      </p:pic>
      <p:sp>
        <p:nvSpPr>
          <p:cNvPr id="9" name="Title 5">
            <a:extLst>
              <a:ext uri="{FF2B5EF4-FFF2-40B4-BE49-F238E27FC236}">
                <a16:creationId xmlns:a16="http://schemas.microsoft.com/office/drawing/2014/main" id="{D53598EE-89DE-20C6-99B0-17FBA3FF4A5D}"/>
              </a:ext>
            </a:extLst>
          </p:cNvPr>
          <p:cNvSpPr txBox="1">
            <a:spLocks/>
          </p:cNvSpPr>
          <p:nvPr/>
        </p:nvSpPr>
        <p:spPr>
          <a:xfrm>
            <a:off x="1630509" y="694424"/>
            <a:ext cx="5233720"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GB" b="0" dirty="0">
                <a:solidFill>
                  <a:schemeClr val="bg1"/>
                </a:solidFill>
              </a:rPr>
              <a:t>Civic and global</a:t>
            </a:r>
            <a:endParaRPr lang="en-US" b="0" dirty="0">
              <a:solidFill>
                <a:schemeClr val="bg1"/>
              </a:solidFill>
            </a:endParaRPr>
          </a:p>
        </p:txBody>
      </p:sp>
      <p:sp>
        <p:nvSpPr>
          <p:cNvPr id="11" name="TextBox 10">
            <a:extLst>
              <a:ext uri="{FF2B5EF4-FFF2-40B4-BE49-F238E27FC236}">
                <a16:creationId xmlns:a16="http://schemas.microsoft.com/office/drawing/2014/main" id="{56026CC9-EFC6-E726-2293-8B2AF11C4D52}"/>
              </a:ext>
            </a:extLst>
          </p:cNvPr>
          <p:cNvSpPr txBox="1"/>
          <p:nvPr/>
        </p:nvSpPr>
        <p:spPr>
          <a:xfrm>
            <a:off x="1616654" y="1235498"/>
            <a:ext cx="5736646"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We are proud to be a university of Birmingham, for Birmingham.</a:t>
            </a:r>
            <a:endParaRPr lang="en-US" sz="1200" dirty="0">
              <a:solidFill>
                <a:schemeClr val="bg1"/>
              </a:solidFill>
              <a:latin typeface="Arial" panose="020B0604020202020204" pitchFamily="34" charset="0"/>
              <a:cs typeface="Arial" panose="020B0604020202020204" pitchFamily="34" charset="0"/>
            </a:endParaRPr>
          </a:p>
        </p:txBody>
      </p:sp>
      <p:sp>
        <p:nvSpPr>
          <p:cNvPr id="14" name="object 7">
            <a:extLst>
              <a:ext uri="{FF2B5EF4-FFF2-40B4-BE49-F238E27FC236}">
                <a16:creationId xmlns:a16="http://schemas.microsoft.com/office/drawing/2014/main" id="{427D686C-563B-64A6-0E2C-36FC472E9653}"/>
              </a:ext>
            </a:extLst>
          </p:cNvPr>
          <p:cNvSpPr txBox="1"/>
          <p:nvPr/>
        </p:nvSpPr>
        <p:spPr>
          <a:xfrm>
            <a:off x="708328" y="1782510"/>
            <a:ext cx="3207287" cy="2432076"/>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goals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Be recognised as a top 50 university with global influence.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Attract the best students,</a:t>
            </a:r>
            <a:b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staff, and partners.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Be a key driver for the economic, social and environmental growth of Birmingham and Dubai.</a:t>
            </a:r>
          </a:p>
        </p:txBody>
      </p:sp>
      <p:sp>
        <p:nvSpPr>
          <p:cNvPr id="19" name="object 7">
            <a:extLst>
              <a:ext uri="{FF2B5EF4-FFF2-40B4-BE49-F238E27FC236}">
                <a16:creationId xmlns:a16="http://schemas.microsoft.com/office/drawing/2014/main" id="{83749468-B899-E569-C73E-11D5173EABD1}"/>
              </a:ext>
            </a:extLst>
          </p:cNvPr>
          <p:cNvSpPr txBox="1"/>
          <p:nvPr/>
        </p:nvSpPr>
        <p:spPr>
          <a:xfrm>
            <a:off x="4310635" y="1782510"/>
            <a:ext cx="3147442" cy="4555734"/>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key priorities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Attracting, developing and retaining great people.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Extending our global reach and reputation.</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Growing our global presence through partnerships.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Expanding international student recruitment and mobility.</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Championing Birmingham on </a:t>
            </a:r>
            <a:b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the global stage.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Contributing to regional growth </a:t>
            </a:r>
            <a:b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and skills development.</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Supporting people, businesses </a:t>
            </a:r>
            <a:b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and infrastructure.</a:t>
            </a:r>
          </a:p>
        </p:txBody>
      </p:sp>
    </p:spTree>
    <p:extLst>
      <p:ext uri="{BB962C8B-B14F-4D97-AF65-F5344CB8AC3E}">
        <p14:creationId xmlns:p14="http://schemas.microsoft.com/office/powerpoint/2010/main" val="2726524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B6B0A-C34A-8EAE-4F9A-383DF3E624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307886-9A6C-8618-F5CC-806B4E12E28B}"/>
              </a:ext>
              <a:ext uri="{C183D7F6-B498-43B3-948B-1728B52AA6E4}">
                <adec:decorative xmlns:adec="http://schemas.microsoft.com/office/drawing/2017/decorative" val="1"/>
              </a:ext>
            </a:extLst>
          </p:cNvPr>
          <p:cNvSpPr/>
          <p:nvPr/>
        </p:nvSpPr>
        <p:spPr>
          <a:xfrm>
            <a:off x="0" y="0"/>
            <a:ext cx="7715250" cy="6856506"/>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old and white icon of a heart symbolising sustainability ">
            <a:extLst>
              <a:ext uri="{FF2B5EF4-FFF2-40B4-BE49-F238E27FC236}">
                <a16:creationId xmlns:a16="http://schemas.microsoft.com/office/drawing/2014/main" id="{F6D06D33-F285-2A24-3945-371207BF9B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28" y="600812"/>
            <a:ext cx="998453" cy="998453"/>
          </a:xfrm>
          <a:prstGeom prst="rect">
            <a:avLst/>
          </a:prstGeom>
        </p:spPr>
      </p:pic>
      <p:pic>
        <p:nvPicPr>
          <p:cNvPr id="9" name="object 4" descr="An image of the University of Birmingham campus featuring students walking through and the large Old Joe clock tower">
            <a:extLst>
              <a:ext uri="{FF2B5EF4-FFF2-40B4-BE49-F238E27FC236}">
                <a16:creationId xmlns:a16="http://schemas.microsoft.com/office/drawing/2014/main" id="{D7651FAD-C069-EFD4-B04B-EB171F154D0F}"/>
              </a:ext>
            </a:extLst>
          </p:cNvPr>
          <p:cNvPicPr/>
          <p:nvPr/>
        </p:nvPicPr>
        <p:blipFill>
          <a:blip r:embed="rId4" cstate="print"/>
          <a:srcRect l="20210" r="4881" b="50267"/>
          <a:stretch>
            <a:fillRect/>
          </a:stretch>
        </p:blipFill>
        <p:spPr>
          <a:xfrm>
            <a:off x="7912302" y="248638"/>
            <a:ext cx="3999136" cy="3083270"/>
          </a:xfrm>
          <a:prstGeom prst="rect">
            <a:avLst/>
          </a:prstGeom>
        </p:spPr>
      </p:pic>
      <p:pic>
        <p:nvPicPr>
          <p:cNvPr id="8" name="object 4" descr="A person working on Carbon measuring equipment above a large forested area">
            <a:extLst>
              <a:ext uri="{FF2B5EF4-FFF2-40B4-BE49-F238E27FC236}">
                <a16:creationId xmlns:a16="http://schemas.microsoft.com/office/drawing/2014/main" id="{7DE21F93-530F-7C48-EC3C-69C53621FBAB}"/>
              </a:ext>
            </a:extLst>
          </p:cNvPr>
          <p:cNvPicPr/>
          <p:nvPr/>
        </p:nvPicPr>
        <p:blipFill>
          <a:blip r:embed="rId4" cstate="print"/>
          <a:srcRect l="25084" t="50026"/>
          <a:stretch>
            <a:fillRect/>
          </a:stretch>
        </p:blipFill>
        <p:spPr>
          <a:xfrm>
            <a:off x="7912302" y="3500111"/>
            <a:ext cx="4031939" cy="3123299"/>
          </a:xfrm>
          <a:prstGeom prst="rect">
            <a:avLst/>
          </a:prstGeom>
        </p:spPr>
      </p:pic>
      <p:pic>
        <p:nvPicPr>
          <p:cNvPr id="17" name="Picture 16" descr="University of Birmingham Crest">
            <a:extLst>
              <a:ext uri="{FF2B5EF4-FFF2-40B4-BE49-F238E27FC236}">
                <a16:creationId xmlns:a16="http://schemas.microsoft.com/office/drawing/2014/main" id="{4A5D2715-9CE8-C761-7FF8-06C1FC671E6C}"/>
              </a:ext>
            </a:extLst>
          </p:cNvPr>
          <p:cNvPicPr>
            <a:picLocks noChangeAspect="1"/>
          </p:cNvPicPr>
          <p:nvPr/>
        </p:nvPicPr>
        <p:blipFill>
          <a:blip r:embed="rId5"/>
          <a:stretch>
            <a:fillRect/>
          </a:stretch>
        </p:blipFill>
        <p:spPr>
          <a:xfrm>
            <a:off x="558972" y="5857548"/>
            <a:ext cx="1953808" cy="497017"/>
          </a:xfrm>
          <a:prstGeom prst="rect">
            <a:avLst/>
          </a:prstGeom>
        </p:spPr>
      </p:pic>
      <p:sp>
        <p:nvSpPr>
          <p:cNvPr id="14" name="Title 5">
            <a:extLst>
              <a:ext uri="{FF2B5EF4-FFF2-40B4-BE49-F238E27FC236}">
                <a16:creationId xmlns:a16="http://schemas.microsoft.com/office/drawing/2014/main" id="{3F09F70F-44D2-9692-3A67-6188B8E1E457}"/>
              </a:ext>
            </a:extLst>
          </p:cNvPr>
          <p:cNvSpPr txBox="1">
            <a:spLocks/>
          </p:cNvSpPr>
          <p:nvPr/>
        </p:nvSpPr>
        <p:spPr>
          <a:xfrm>
            <a:off x="1630509" y="694424"/>
            <a:ext cx="5233720"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b="0" dirty="0">
                <a:solidFill>
                  <a:schemeClr val="bg1"/>
                </a:solidFill>
              </a:rPr>
              <a:t>Sustainability</a:t>
            </a:r>
          </a:p>
        </p:txBody>
      </p:sp>
      <p:sp>
        <p:nvSpPr>
          <p:cNvPr id="15" name="TextBox 14">
            <a:extLst>
              <a:ext uri="{FF2B5EF4-FFF2-40B4-BE49-F238E27FC236}">
                <a16:creationId xmlns:a16="http://schemas.microsoft.com/office/drawing/2014/main" id="{BC93CF8A-D7BE-C016-0822-CD545788963A}"/>
              </a:ext>
            </a:extLst>
          </p:cNvPr>
          <p:cNvSpPr txBox="1"/>
          <p:nvPr/>
        </p:nvSpPr>
        <p:spPr>
          <a:xfrm>
            <a:off x="1616654" y="1235498"/>
            <a:ext cx="5736646" cy="461665"/>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As a University founded on social responsibility, we are committed to addressing the sustainability and climate challenges facing our world.</a:t>
            </a:r>
            <a:endParaRPr lang="en-US" sz="1200" dirty="0">
              <a:solidFill>
                <a:schemeClr val="bg1"/>
              </a:solidFill>
              <a:latin typeface="Arial" panose="020B0604020202020204" pitchFamily="34" charset="0"/>
              <a:cs typeface="Arial" panose="020B0604020202020204" pitchFamily="34" charset="0"/>
            </a:endParaRPr>
          </a:p>
        </p:txBody>
      </p:sp>
      <p:sp>
        <p:nvSpPr>
          <p:cNvPr id="16" name="object 7">
            <a:extLst>
              <a:ext uri="{FF2B5EF4-FFF2-40B4-BE49-F238E27FC236}">
                <a16:creationId xmlns:a16="http://schemas.microsoft.com/office/drawing/2014/main" id="{28C13334-2491-14A9-9DA6-B8568BE767B0}"/>
              </a:ext>
            </a:extLst>
          </p:cNvPr>
          <p:cNvSpPr txBox="1"/>
          <p:nvPr/>
        </p:nvSpPr>
        <p:spPr>
          <a:xfrm>
            <a:off x="708328" y="1782510"/>
            <a:ext cx="3309105" cy="2432076"/>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110" normalizeH="0" baseline="0" noProof="0" dirty="0">
                <a:ln>
                  <a:noFill/>
                </a:ln>
                <a:solidFill>
                  <a:srgbClr val="FAFAFA"/>
                </a:solidFill>
                <a:effectLst/>
                <a:uLnTx/>
                <a:uFillTx/>
                <a:latin typeface="Arial"/>
                <a:ea typeface="+mn-ea"/>
                <a:cs typeface="Arial"/>
              </a:rPr>
              <a:t>Our goals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Embed sustainability across our research, education and global impact.</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Lead by example though environmentally responsible practices.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Co-create sustainable solutions with lasting impact beyond our campus.</a:t>
            </a:r>
          </a:p>
        </p:txBody>
      </p:sp>
      <p:sp>
        <p:nvSpPr>
          <p:cNvPr id="19" name="object 7">
            <a:extLst>
              <a:ext uri="{FF2B5EF4-FFF2-40B4-BE49-F238E27FC236}">
                <a16:creationId xmlns:a16="http://schemas.microsoft.com/office/drawing/2014/main" id="{59D3001D-ADD4-2201-658C-D49EA7F59E9B}"/>
              </a:ext>
            </a:extLst>
          </p:cNvPr>
          <p:cNvSpPr txBox="1"/>
          <p:nvPr/>
        </p:nvSpPr>
        <p:spPr>
          <a:xfrm>
            <a:off x="4310635" y="1782510"/>
            <a:ext cx="3250098" cy="3016852"/>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110" normalizeH="0" baseline="0" noProof="0" dirty="0">
                <a:ln>
                  <a:noFill/>
                </a:ln>
                <a:solidFill>
                  <a:srgbClr val="FAFAFA"/>
                </a:solidFill>
                <a:effectLst/>
                <a:uLnTx/>
                <a:uFillTx/>
                <a:latin typeface="Arial"/>
                <a:ea typeface="+mn-ea"/>
                <a:cs typeface="Arial"/>
              </a:rPr>
              <a:t>Our key priorities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Making major contributions to research in sustainability and climate change action.</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Integrating sustainability into our academic programmes.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Adopting environmentally responsible practices across our University.</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panose="020B0604020202020204" pitchFamily="34" charset="0"/>
                <a:ea typeface="+mn-ea"/>
                <a:cs typeface="Arial" panose="020B0604020202020204" pitchFamily="34" charset="0"/>
              </a:rPr>
              <a:t>Embedding a culture of sustainability within and beyond our campus.</a:t>
            </a:r>
          </a:p>
        </p:txBody>
      </p:sp>
    </p:spTree>
    <p:extLst>
      <p:ext uri="{BB962C8B-B14F-4D97-AF65-F5344CB8AC3E}">
        <p14:creationId xmlns:p14="http://schemas.microsoft.com/office/powerpoint/2010/main" val="3346829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4E790-CE09-A456-9E0A-2C8C07C2A8EC}"/>
              </a:ext>
            </a:extLst>
          </p:cNvPr>
          <p:cNvSpPr>
            <a:spLocks noGrp="1"/>
          </p:cNvSpPr>
          <p:nvPr>
            <p:ph type="title"/>
          </p:nvPr>
        </p:nvSpPr>
        <p:spPr>
          <a:xfrm>
            <a:off x="502920" y="1117236"/>
            <a:ext cx="9921240" cy="478155"/>
          </a:xfrm>
        </p:spPr>
        <p:txBody>
          <a:bodyPr/>
          <a:lstStyle/>
          <a:p>
            <a:r>
              <a:rPr lang="en-GB" sz="3200" b="0" dirty="0"/>
              <a:t>Embedding our values across the University</a:t>
            </a:r>
            <a:endParaRPr lang="en-US" sz="3200" b="0" dirty="0"/>
          </a:p>
        </p:txBody>
      </p:sp>
      <p:sp>
        <p:nvSpPr>
          <p:cNvPr id="3" name="Content Placeholder 2">
            <a:extLst>
              <a:ext uri="{FF2B5EF4-FFF2-40B4-BE49-F238E27FC236}">
                <a16:creationId xmlns:a16="http://schemas.microsoft.com/office/drawing/2014/main" id="{1457AB51-815F-D0D5-BD4C-D781CFB56B9C}"/>
              </a:ext>
            </a:extLst>
          </p:cNvPr>
          <p:cNvSpPr>
            <a:spLocks noGrp="1"/>
          </p:cNvSpPr>
          <p:nvPr>
            <p:ph sz="half" idx="1"/>
          </p:nvPr>
        </p:nvSpPr>
        <p:spPr>
          <a:xfrm>
            <a:off x="502920" y="1755653"/>
            <a:ext cx="10515600" cy="307144"/>
          </a:xfrm>
        </p:spPr>
        <p:txBody>
          <a:bodyPr>
            <a:noAutofit/>
          </a:bodyPr>
          <a:lstStyle/>
          <a:p>
            <a:r>
              <a:rPr lang="en-GB" sz="1600" dirty="0"/>
              <a:t>Our culture is based on our shared values, which we seek to embody throughout the organisation:</a:t>
            </a:r>
          </a:p>
        </p:txBody>
      </p:sp>
      <p:sp>
        <p:nvSpPr>
          <p:cNvPr id="20" name="TextBox 19">
            <a:extLst>
              <a:ext uri="{FF2B5EF4-FFF2-40B4-BE49-F238E27FC236}">
                <a16:creationId xmlns:a16="http://schemas.microsoft.com/office/drawing/2014/main" id="{F7FE5272-9F24-BDE6-2575-C425360D5130}"/>
              </a:ext>
            </a:extLst>
          </p:cNvPr>
          <p:cNvSpPr txBox="1"/>
          <p:nvPr/>
        </p:nvSpPr>
        <p:spPr>
          <a:xfrm>
            <a:off x="502920" y="2431656"/>
            <a:ext cx="1445455" cy="307777"/>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Ambitious</a:t>
            </a:r>
          </a:p>
        </p:txBody>
      </p:sp>
      <p:sp>
        <p:nvSpPr>
          <p:cNvPr id="10" name="TextBox 9">
            <a:extLst>
              <a:ext uri="{FF2B5EF4-FFF2-40B4-BE49-F238E27FC236}">
                <a16:creationId xmlns:a16="http://schemas.microsoft.com/office/drawing/2014/main" id="{D507814D-5980-1298-9130-DEB797A6408E}"/>
              </a:ext>
            </a:extLst>
          </p:cNvPr>
          <p:cNvSpPr txBox="1"/>
          <p:nvPr/>
        </p:nvSpPr>
        <p:spPr>
          <a:xfrm>
            <a:off x="502920" y="2908985"/>
            <a:ext cx="1935480" cy="1754326"/>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We are confident in the University of Birmingham and project this globally. We are focused on our goals, are clear about our strengths, and pursue our own direction. We are bold and take intelligent risks.</a:t>
            </a:r>
          </a:p>
        </p:txBody>
      </p:sp>
      <p:sp>
        <p:nvSpPr>
          <p:cNvPr id="22" name="TextBox 21">
            <a:extLst>
              <a:ext uri="{FF2B5EF4-FFF2-40B4-BE49-F238E27FC236}">
                <a16:creationId xmlns:a16="http://schemas.microsoft.com/office/drawing/2014/main" id="{6BA76074-EFF9-9380-DE4B-8A97DBC00368}"/>
              </a:ext>
            </a:extLst>
          </p:cNvPr>
          <p:cNvSpPr txBox="1"/>
          <p:nvPr/>
        </p:nvSpPr>
        <p:spPr>
          <a:xfrm>
            <a:off x="2711841" y="2431657"/>
            <a:ext cx="1746152" cy="307777"/>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Collaborative</a:t>
            </a:r>
          </a:p>
        </p:txBody>
      </p:sp>
      <p:sp>
        <p:nvSpPr>
          <p:cNvPr id="16" name="TextBox 15">
            <a:extLst>
              <a:ext uri="{FF2B5EF4-FFF2-40B4-BE49-F238E27FC236}">
                <a16:creationId xmlns:a16="http://schemas.microsoft.com/office/drawing/2014/main" id="{80BDB967-2BDF-ACE6-A444-5BFAF061E64E}"/>
              </a:ext>
            </a:extLst>
          </p:cNvPr>
          <p:cNvSpPr txBox="1"/>
          <p:nvPr/>
        </p:nvSpPr>
        <p:spPr>
          <a:xfrm>
            <a:off x="2697773" y="2827651"/>
            <a:ext cx="1900013" cy="1754326"/>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The major challenges facing our city, nation, and the world cannot be solved if we act alone. We enhance our research and education by pursuing creative partnerships within and beyond the University. </a:t>
            </a:r>
          </a:p>
        </p:txBody>
      </p:sp>
      <p:sp>
        <p:nvSpPr>
          <p:cNvPr id="24" name="TextBox 23">
            <a:extLst>
              <a:ext uri="{FF2B5EF4-FFF2-40B4-BE49-F238E27FC236}">
                <a16:creationId xmlns:a16="http://schemas.microsoft.com/office/drawing/2014/main" id="{2DE5D270-D724-61FC-D289-215F6A4BA3ED}"/>
              </a:ext>
            </a:extLst>
          </p:cNvPr>
          <p:cNvSpPr txBox="1"/>
          <p:nvPr/>
        </p:nvSpPr>
        <p:spPr>
          <a:xfrm>
            <a:off x="4823167" y="2445020"/>
            <a:ext cx="1764323" cy="307777"/>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Responsible</a:t>
            </a:r>
          </a:p>
        </p:txBody>
      </p:sp>
      <p:sp>
        <p:nvSpPr>
          <p:cNvPr id="18" name="TextBox 17">
            <a:extLst>
              <a:ext uri="{FF2B5EF4-FFF2-40B4-BE49-F238E27FC236}">
                <a16:creationId xmlns:a16="http://schemas.microsoft.com/office/drawing/2014/main" id="{C4818A08-FB2A-74A6-5F3B-2A2061948721}"/>
              </a:ext>
            </a:extLst>
          </p:cNvPr>
          <p:cNvSpPr txBox="1"/>
          <p:nvPr/>
        </p:nvSpPr>
        <p:spPr>
          <a:xfrm>
            <a:off x="4809099" y="2827651"/>
            <a:ext cx="2325854" cy="1938992"/>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We operate with transparency, trust, and respect. We value our role as an anchor institution for Birmingham and growing our contribution to Dubai. We strive to be an excellent employer, to reduce inequalities in access to education, and to place sustainability at the heart of our work. </a:t>
            </a:r>
          </a:p>
        </p:txBody>
      </p:sp>
      <p:sp>
        <p:nvSpPr>
          <p:cNvPr id="26" name="TextBox 25">
            <a:extLst>
              <a:ext uri="{FF2B5EF4-FFF2-40B4-BE49-F238E27FC236}">
                <a16:creationId xmlns:a16="http://schemas.microsoft.com/office/drawing/2014/main" id="{CA8E028D-97A0-8632-EBFC-CC5E95B7AB2E}"/>
              </a:ext>
            </a:extLst>
          </p:cNvPr>
          <p:cNvSpPr txBox="1"/>
          <p:nvPr/>
        </p:nvSpPr>
        <p:spPr>
          <a:xfrm>
            <a:off x="7470820" y="2431656"/>
            <a:ext cx="1169962" cy="307777"/>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Open</a:t>
            </a:r>
          </a:p>
        </p:txBody>
      </p:sp>
      <p:sp>
        <p:nvSpPr>
          <p:cNvPr id="14" name="TextBox 13">
            <a:extLst>
              <a:ext uri="{FF2B5EF4-FFF2-40B4-BE49-F238E27FC236}">
                <a16:creationId xmlns:a16="http://schemas.microsoft.com/office/drawing/2014/main" id="{D7C30B43-34DB-5FED-3C7E-6EB0C3BD03E0}"/>
              </a:ext>
            </a:extLst>
          </p:cNvPr>
          <p:cNvSpPr txBox="1"/>
          <p:nvPr/>
        </p:nvSpPr>
        <p:spPr>
          <a:xfrm>
            <a:off x="7501299" y="2813603"/>
            <a:ext cx="2198079" cy="1938992"/>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We welcome colleagues, collaborators, and students from across the world to work and study with us. We are committed to academic freedom, freedom of speech, and equality of opportunity for all. We expect everyone to act with sensitivity, respect, and fairness.</a:t>
            </a:r>
          </a:p>
        </p:txBody>
      </p:sp>
      <p:sp>
        <p:nvSpPr>
          <p:cNvPr id="28" name="TextBox 27">
            <a:extLst>
              <a:ext uri="{FF2B5EF4-FFF2-40B4-BE49-F238E27FC236}">
                <a16:creationId xmlns:a16="http://schemas.microsoft.com/office/drawing/2014/main" id="{48CD5583-5106-3385-5935-314C41D0DDF8}"/>
              </a:ext>
            </a:extLst>
          </p:cNvPr>
          <p:cNvSpPr txBox="1"/>
          <p:nvPr/>
        </p:nvSpPr>
        <p:spPr>
          <a:xfrm>
            <a:off x="9958169" y="2431656"/>
            <a:ext cx="1654711" cy="307777"/>
          </a:xfrm>
          <a:prstGeom prst="rect">
            <a:avLst/>
          </a:prstGeom>
          <a:noFill/>
        </p:spPr>
        <p:txBody>
          <a:bodyPr wrap="square">
            <a:spAutoFit/>
          </a:bodyPr>
          <a:lstStyle/>
          <a:p>
            <a:r>
              <a:rPr lang="en-GB" sz="1400" b="1" dirty="0">
                <a:latin typeface="Arial" panose="020B0604020202020204" pitchFamily="34" charset="0"/>
                <a:cs typeface="Arial" panose="020B0604020202020204" pitchFamily="34" charset="0"/>
              </a:rPr>
              <a:t>Innovative</a:t>
            </a:r>
            <a:endParaRPr lang="en-GB" sz="1400" b="1" i="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5147142-0869-550C-FEE3-4D8DED245D02}"/>
              </a:ext>
            </a:extLst>
          </p:cNvPr>
          <p:cNvSpPr txBox="1"/>
          <p:nvPr/>
        </p:nvSpPr>
        <p:spPr>
          <a:xfrm>
            <a:off x="9958169" y="2759423"/>
            <a:ext cx="1764323" cy="1938992"/>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We enjoy being the first to do things. Inspired by our Birmingham heritage, we are resourceful, creative, grounded, and practical, and seek to make a real and positive difference to the world around us.  </a:t>
            </a:r>
          </a:p>
        </p:txBody>
      </p:sp>
      <p:pic>
        <p:nvPicPr>
          <p:cNvPr id="29" name="Picture 28" descr="University of Birmingham Crest">
            <a:extLst>
              <a:ext uri="{FF2B5EF4-FFF2-40B4-BE49-F238E27FC236}">
                <a16:creationId xmlns:a16="http://schemas.microsoft.com/office/drawing/2014/main" id="{E744AED5-5D20-0976-03EC-E16F66E6D09A}"/>
              </a:ext>
            </a:extLst>
          </p:cNvPr>
          <p:cNvPicPr>
            <a:picLocks noChangeAspect="1"/>
          </p:cNvPicPr>
          <p:nvPr/>
        </p:nvPicPr>
        <p:blipFill>
          <a:blip r:embed="rId3"/>
          <a:stretch>
            <a:fillRect/>
          </a:stretch>
        </p:blipFill>
        <p:spPr>
          <a:xfrm>
            <a:off x="558972" y="5857548"/>
            <a:ext cx="1954059" cy="487304"/>
          </a:xfrm>
          <a:prstGeom prst="rect">
            <a:avLst/>
          </a:prstGeom>
        </p:spPr>
      </p:pic>
      <p:sp>
        <p:nvSpPr>
          <p:cNvPr id="31" name="TextBox 30">
            <a:extLst>
              <a:ext uri="{FF2B5EF4-FFF2-40B4-BE49-F238E27FC236}">
                <a16:creationId xmlns:a16="http://schemas.microsoft.com/office/drawing/2014/main" id="{1F0538B8-A77B-15C4-2AC6-E7B71A33747C}"/>
              </a:ext>
            </a:extLst>
          </p:cNvPr>
          <p:cNvSpPr txBox="1"/>
          <p:nvPr/>
        </p:nvSpPr>
        <p:spPr>
          <a:xfrm>
            <a:off x="491489" y="5051588"/>
            <a:ext cx="9802438" cy="338554"/>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Universities enduring purpose - </a:t>
            </a:r>
            <a:r>
              <a:rPr lang="en-GB" sz="1600" dirty="0">
                <a:solidFill>
                  <a:schemeClr val="accent3"/>
                </a:solidFill>
                <a:hlinkClick r:id="rId4" tooltip="https://www.birmingham.ac.uk/about/our-strategy/our-enduring-purpose">
                  <a:extLst>
                    <a:ext uri="{A12FA001-AC4F-418D-AE19-62706E023703}">
                      <ahyp:hlinkClr xmlns:ahyp="http://schemas.microsoft.com/office/drawing/2018/hyperlinkcolor" val="tx"/>
                    </a:ext>
                  </a:extLst>
                </a:hlinkClick>
              </a:rPr>
              <a:t>https://www.birmingham.ac.uk/about/our-strategy/our-enduring-purpose</a:t>
            </a:r>
            <a:r>
              <a:rPr lang="en-GB" sz="1600" b="1" dirty="0">
                <a:solidFill>
                  <a:schemeClr val="accent3"/>
                </a:solidFill>
                <a:latin typeface="Arial" panose="020B0604020202020204" pitchFamily="34" charset="0"/>
                <a:cs typeface="Arial" panose="020B0604020202020204" pitchFamily="34" charset="0"/>
              </a:rPr>
              <a:t> </a:t>
            </a:r>
            <a:endParaRPr lang="en-US" sz="16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270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4D121-F5EA-FB77-E19F-60C89200E60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5A1DFC4-F945-46EB-51FE-CB66741EF39C}"/>
              </a:ext>
            </a:extLst>
          </p:cNvPr>
          <p:cNvSpPr>
            <a:spLocks noGrp="1"/>
          </p:cNvSpPr>
          <p:nvPr>
            <p:ph type="title"/>
          </p:nvPr>
        </p:nvSpPr>
        <p:spPr>
          <a:xfrm>
            <a:off x="502920" y="1517378"/>
            <a:ext cx="9921240" cy="478155"/>
          </a:xfrm>
        </p:spPr>
        <p:txBody>
          <a:bodyPr/>
          <a:lstStyle/>
          <a:p>
            <a:r>
              <a:rPr lang="en-US" sz="3200" b="0" dirty="0"/>
              <a:t>Measures of success </a:t>
            </a:r>
          </a:p>
        </p:txBody>
      </p:sp>
      <p:sp>
        <p:nvSpPr>
          <p:cNvPr id="3" name="TextBox 2">
            <a:extLst>
              <a:ext uri="{FF2B5EF4-FFF2-40B4-BE49-F238E27FC236}">
                <a16:creationId xmlns:a16="http://schemas.microsoft.com/office/drawing/2014/main" id="{6CC1616E-4901-7193-7BA4-184B31D2E2AC}"/>
              </a:ext>
            </a:extLst>
          </p:cNvPr>
          <p:cNvSpPr txBox="1"/>
          <p:nvPr/>
        </p:nvSpPr>
        <p:spPr>
          <a:xfrm>
            <a:off x="503553" y="2196127"/>
            <a:ext cx="5683888" cy="2646878"/>
          </a:xfrm>
          <a:prstGeom prst="rect">
            <a:avLst/>
          </a:prstGeom>
          <a:noFill/>
        </p:spPr>
        <p:txBody>
          <a:bodyPr wrap="square">
            <a:spAutoFit/>
          </a:bodyPr>
          <a:lstStyle/>
          <a:p>
            <a:pPr>
              <a:buNone/>
            </a:pPr>
            <a:r>
              <a:rPr lang="en-GB" sz="1400" b="1" dirty="0">
                <a:effectLst/>
                <a:latin typeface="Arial" panose="020B0604020202020204" pitchFamily="34" charset="0"/>
                <a:ea typeface="Calibri" panose="020F0502020204030204" pitchFamily="34" charset="0"/>
                <a:cs typeface="Arial" panose="020B0604020202020204" pitchFamily="34" charset="0"/>
              </a:rPr>
              <a:t>Our 2030 Measure of Success quantify our long-term ambition. These are the principal means by which </a:t>
            </a:r>
            <a:r>
              <a:rPr lang="en-GB" sz="1400" b="1" dirty="0">
                <a:latin typeface="Arial" panose="020B0604020202020204" pitchFamily="34" charset="0"/>
                <a:ea typeface="Calibri" panose="020F0502020204030204" pitchFamily="34" charset="0"/>
                <a:cs typeface="Arial" panose="020B0604020202020204" pitchFamily="34" charset="0"/>
              </a:rPr>
              <a:t>Council </a:t>
            </a:r>
            <a:r>
              <a:rPr lang="en-GB" sz="1400" b="1" dirty="0">
                <a:effectLst/>
                <a:latin typeface="Arial" panose="020B0604020202020204" pitchFamily="34" charset="0"/>
                <a:ea typeface="Calibri" panose="020F0502020204030204" pitchFamily="34" charset="0"/>
                <a:cs typeface="Arial" panose="020B0604020202020204" pitchFamily="34" charset="0"/>
              </a:rPr>
              <a:t>will assess progress with the delivery of the Strategic Framework.</a:t>
            </a:r>
          </a:p>
          <a:p>
            <a:pPr>
              <a:buNone/>
            </a:pP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GB" sz="1400" dirty="0">
                <a:effectLst/>
                <a:latin typeface="Arial" panose="020B0604020202020204" pitchFamily="34" charset="0"/>
                <a:ea typeface="Calibri" panose="020F0502020204030204" pitchFamily="34" charset="0"/>
                <a:cs typeface="Arial" panose="020B0604020202020204" pitchFamily="34" charset="0"/>
              </a:rPr>
              <a:t>More detailed quantitative and qualitative metrics that support these principal measures are integrated into our annual planning process and monitored by University Executive Board.</a:t>
            </a:r>
          </a:p>
          <a:p>
            <a:pPr>
              <a:buNone/>
            </a:pPr>
            <a:endParaRPr lang="en-GB" sz="1400" dirty="0">
              <a:effectLst/>
              <a:latin typeface="Arial" panose="020B0604020202020204" pitchFamily="34" charset="0"/>
              <a:ea typeface="Calibri" panose="020F0502020204030204" pitchFamily="34" charset="0"/>
              <a:cs typeface="Arial" panose="020B0604020202020204" pitchFamily="34" charset="0"/>
            </a:endParaRPr>
          </a:p>
          <a:p>
            <a:pPr>
              <a:buNone/>
            </a:pPr>
            <a:r>
              <a:rPr lang="en-GB" sz="1400" dirty="0">
                <a:effectLst/>
                <a:latin typeface="Arial" panose="020B0604020202020204" pitchFamily="34" charset="0"/>
                <a:ea typeface="Calibri" panose="020F0502020204030204" pitchFamily="34" charset="0"/>
                <a:cs typeface="Arial" panose="020B0604020202020204" pitchFamily="34" charset="0"/>
              </a:rPr>
              <a:t>These measures provide accountability for all areas of the University in contributing to the delivery of our ambitions and will support prioritisation of investment decisions. </a:t>
            </a:r>
            <a:endParaRPr lang="en-GB" sz="1400" dirty="0">
              <a:effectLst/>
              <a:latin typeface="Calibri" panose="020F0502020204030204" pitchFamily="34" charset="0"/>
              <a:ea typeface="Calibri" panose="020F0502020204030204" pitchFamily="34" charset="0"/>
              <a:cs typeface="Arial" panose="020B0604020202020204" pitchFamily="34" charset="0"/>
            </a:endParaRPr>
          </a:p>
          <a:p>
            <a:pPr>
              <a:buNone/>
            </a:pPr>
            <a:r>
              <a:rPr lang="en-GB" sz="1200" dirty="0">
                <a:effectLst/>
                <a:latin typeface="Arial" panose="020B0604020202020204" pitchFamily="34" charset="0"/>
                <a:ea typeface="Calibri" panose="020F0502020204030204" pitchFamily="34" charset="0"/>
                <a:cs typeface="Arial" panose="020B0604020202020204" pitchFamily="34" charset="0"/>
              </a:rPr>
              <a:t> </a:t>
            </a:r>
            <a:endParaRPr lang="en-GB" sz="12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A close-up of a metal lantern&#10;&#10;AI-generated content may be incorrect.">
            <a:extLst>
              <a:ext uri="{FF2B5EF4-FFF2-40B4-BE49-F238E27FC236}">
                <a16:creationId xmlns:a16="http://schemas.microsoft.com/office/drawing/2014/main" id="{9896970B-FC94-CD70-BA1F-94AFA1E5B6F0}"/>
              </a:ext>
            </a:extLst>
          </p:cNvPr>
          <p:cNvPicPr>
            <a:picLocks noChangeAspect="1"/>
          </p:cNvPicPr>
          <p:nvPr/>
        </p:nvPicPr>
        <p:blipFill>
          <a:blip r:embed="rId2"/>
          <a:stretch>
            <a:fillRect/>
          </a:stretch>
        </p:blipFill>
        <p:spPr>
          <a:xfrm>
            <a:off x="7620000" y="0"/>
            <a:ext cx="4572000" cy="6858000"/>
          </a:xfrm>
          <a:prstGeom prst="rect">
            <a:avLst/>
          </a:prstGeom>
        </p:spPr>
      </p:pic>
    </p:spTree>
    <p:extLst>
      <p:ext uri="{BB962C8B-B14F-4D97-AF65-F5344CB8AC3E}">
        <p14:creationId xmlns:p14="http://schemas.microsoft.com/office/powerpoint/2010/main" val="2934035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10ACD-ADF2-B27A-24EA-22900088B3EC}"/>
              </a:ext>
            </a:extLst>
          </p:cNvPr>
          <p:cNvSpPr>
            <a:spLocks noGrp="1"/>
          </p:cNvSpPr>
          <p:nvPr>
            <p:ph type="title"/>
          </p:nvPr>
        </p:nvSpPr>
        <p:spPr>
          <a:xfrm>
            <a:off x="463640" y="554363"/>
            <a:ext cx="3688671" cy="478155"/>
          </a:xfrm>
        </p:spPr>
        <p:txBody>
          <a:bodyPr/>
          <a:lstStyle/>
          <a:p>
            <a:r>
              <a:rPr lang="en-US" sz="3200" b="0" dirty="0"/>
              <a:t>Measures of success </a:t>
            </a:r>
          </a:p>
        </p:txBody>
      </p:sp>
      <p:pic>
        <p:nvPicPr>
          <p:cNvPr id="26" name="Picture 25" descr="An icon of black and yellow globe&#10;">
            <a:extLst>
              <a:ext uri="{FF2B5EF4-FFF2-40B4-BE49-F238E27FC236}">
                <a16:creationId xmlns:a16="http://schemas.microsoft.com/office/drawing/2014/main" id="{639EB20A-F213-AEE8-3B1C-D7706B537C61}"/>
              </a:ext>
            </a:extLst>
          </p:cNvPr>
          <p:cNvPicPr>
            <a:picLocks noChangeAspect="1"/>
          </p:cNvPicPr>
          <p:nvPr/>
        </p:nvPicPr>
        <p:blipFill>
          <a:blip r:embed="rId2"/>
          <a:stretch>
            <a:fillRect/>
          </a:stretch>
        </p:blipFill>
        <p:spPr>
          <a:xfrm>
            <a:off x="310670" y="1332280"/>
            <a:ext cx="1192278" cy="1192278"/>
          </a:xfrm>
          <a:prstGeom prst="rect">
            <a:avLst/>
          </a:prstGeom>
        </p:spPr>
      </p:pic>
      <p:sp>
        <p:nvSpPr>
          <p:cNvPr id="8" name="object 12">
            <a:extLst>
              <a:ext uri="{FF2B5EF4-FFF2-40B4-BE49-F238E27FC236}">
                <a16:creationId xmlns:a16="http://schemas.microsoft.com/office/drawing/2014/main" id="{5A06911C-3EB2-B4E6-5AB4-C6343359411B}"/>
              </a:ext>
            </a:extLst>
          </p:cNvPr>
          <p:cNvSpPr txBox="1"/>
          <p:nvPr/>
        </p:nvSpPr>
        <p:spPr>
          <a:xfrm>
            <a:off x="1557540" y="1453409"/>
            <a:ext cx="3896360" cy="231474"/>
          </a:xfrm>
          <a:prstGeom prst="rect">
            <a:avLst/>
          </a:prstGeom>
        </p:spPr>
        <p:txBody>
          <a:bodyPr vert="horz" wrap="square" lIns="0" tIns="15875" rIns="0" bIns="0" rtlCol="0">
            <a:spAutoFit/>
          </a:bodyPr>
          <a:lstStyle/>
          <a:p>
            <a:pPr marL="12700">
              <a:lnSpc>
                <a:spcPct val="100000"/>
              </a:lnSpc>
              <a:spcBef>
                <a:spcPts val="125"/>
              </a:spcBef>
            </a:pPr>
            <a:r>
              <a:rPr lang="en-GB" sz="1400" b="1" spc="10" dirty="0">
                <a:latin typeface="Arial"/>
                <a:cs typeface="Arial"/>
              </a:rPr>
              <a:t>Global reputation</a:t>
            </a:r>
            <a:endParaRPr sz="1400" b="1" dirty="0">
              <a:latin typeface="Arial"/>
              <a:cs typeface="Arial"/>
            </a:endParaRPr>
          </a:p>
        </p:txBody>
      </p:sp>
      <p:sp>
        <p:nvSpPr>
          <p:cNvPr id="10" name="object 11">
            <a:extLst>
              <a:ext uri="{FF2B5EF4-FFF2-40B4-BE49-F238E27FC236}">
                <a16:creationId xmlns:a16="http://schemas.microsoft.com/office/drawing/2014/main" id="{CEBD98A9-C952-8A76-5922-B38C04B316B6}"/>
              </a:ext>
            </a:extLst>
          </p:cNvPr>
          <p:cNvSpPr txBox="1"/>
          <p:nvPr/>
        </p:nvSpPr>
        <p:spPr>
          <a:xfrm>
            <a:off x="1557540" y="1774642"/>
            <a:ext cx="4192095" cy="646331"/>
          </a:xfrm>
          <a:prstGeom prst="rect">
            <a:avLst/>
          </a:prstGeom>
        </p:spPr>
        <p:txBody>
          <a:bodyPr vert="horz" wrap="square" lIns="0" tIns="0" rIns="0" bIns="0" rtlCol="0">
            <a:spAutoFit/>
          </a:bodyPr>
          <a:lstStyle/>
          <a:p>
            <a:r>
              <a:rPr lang="en-GB" sz="1400" dirty="0">
                <a:latin typeface="Arial" panose="020B0604020202020204" pitchFamily="34" charset="0"/>
                <a:cs typeface="Arial" panose="020B0604020202020204" pitchFamily="34" charset="0"/>
              </a:rPr>
              <a:t>We will be recognised amongst the leading universities globally, ranking within the </a:t>
            </a:r>
            <a:r>
              <a:rPr lang="en-GB" sz="1400" b="1" dirty="0">
                <a:latin typeface="Arial" panose="020B0604020202020204" pitchFamily="34" charset="0"/>
                <a:cs typeface="Arial" panose="020B0604020202020204" pitchFamily="34" charset="0"/>
              </a:rPr>
              <a:t>top 50 global institutions</a:t>
            </a:r>
            <a:r>
              <a:rPr lang="en-GB" sz="1400" dirty="0">
                <a:latin typeface="Arial" panose="020B0604020202020204" pitchFamily="34" charset="0"/>
                <a:cs typeface="Arial" panose="020B0604020202020204" pitchFamily="34" charset="0"/>
              </a:rPr>
              <a:t> in the leading international tables.</a:t>
            </a:r>
            <a:endParaRPr sz="1400" dirty="0">
              <a:latin typeface="Arial" panose="020B0604020202020204" pitchFamily="34" charset="0"/>
              <a:cs typeface="Arial" panose="020B0604020202020204" pitchFamily="34" charset="0"/>
            </a:endParaRPr>
          </a:p>
        </p:txBody>
      </p:sp>
      <p:pic>
        <p:nvPicPr>
          <p:cNvPr id="28" name="Picture 27" descr="An icon of a black and yellow rosette ">
            <a:extLst>
              <a:ext uri="{FF2B5EF4-FFF2-40B4-BE49-F238E27FC236}">
                <a16:creationId xmlns:a16="http://schemas.microsoft.com/office/drawing/2014/main" id="{1FA11C48-5471-8DDA-F43E-79DBB74F3005}"/>
              </a:ext>
            </a:extLst>
          </p:cNvPr>
          <p:cNvPicPr>
            <a:picLocks noChangeAspect="1"/>
          </p:cNvPicPr>
          <p:nvPr/>
        </p:nvPicPr>
        <p:blipFill>
          <a:blip r:embed="rId3"/>
          <a:stretch>
            <a:fillRect/>
          </a:stretch>
        </p:blipFill>
        <p:spPr>
          <a:xfrm>
            <a:off x="268872" y="2702585"/>
            <a:ext cx="1220428" cy="1220428"/>
          </a:xfrm>
          <a:prstGeom prst="rect">
            <a:avLst/>
          </a:prstGeom>
        </p:spPr>
      </p:pic>
      <p:sp>
        <p:nvSpPr>
          <p:cNvPr id="6" name="object 10">
            <a:extLst>
              <a:ext uri="{FF2B5EF4-FFF2-40B4-BE49-F238E27FC236}">
                <a16:creationId xmlns:a16="http://schemas.microsoft.com/office/drawing/2014/main" id="{900A4455-62EA-5A18-793F-E20663335C9A}"/>
              </a:ext>
            </a:extLst>
          </p:cNvPr>
          <p:cNvSpPr txBox="1"/>
          <p:nvPr/>
        </p:nvSpPr>
        <p:spPr>
          <a:xfrm>
            <a:off x="1557540" y="2773327"/>
            <a:ext cx="3088640" cy="227626"/>
          </a:xfrm>
          <a:prstGeom prst="rect">
            <a:avLst/>
          </a:prstGeom>
        </p:spPr>
        <p:txBody>
          <a:bodyPr vert="horz" wrap="square" lIns="0" tIns="12065" rIns="0" bIns="0" rtlCol="0">
            <a:spAutoFit/>
          </a:bodyPr>
          <a:lstStyle/>
          <a:p>
            <a:pPr marL="12700">
              <a:lnSpc>
                <a:spcPct val="100000"/>
              </a:lnSpc>
              <a:spcBef>
                <a:spcPts val="95"/>
              </a:spcBef>
            </a:pPr>
            <a:r>
              <a:rPr lang="en-GB" sz="1400" b="1" spc="-10" dirty="0">
                <a:latin typeface="Arial"/>
                <a:cs typeface="Arial"/>
              </a:rPr>
              <a:t>Research quality </a:t>
            </a:r>
            <a:endParaRPr sz="1400" dirty="0">
              <a:latin typeface="Arial"/>
              <a:cs typeface="Arial"/>
            </a:endParaRPr>
          </a:p>
        </p:txBody>
      </p:sp>
      <p:sp>
        <p:nvSpPr>
          <p:cNvPr id="7" name="object 11">
            <a:extLst>
              <a:ext uri="{FF2B5EF4-FFF2-40B4-BE49-F238E27FC236}">
                <a16:creationId xmlns:a16="http://schemas.microsoft.com/office/drawing/2014/main" id="{199DEF84-8295-30AD-6282-2145FD3FDE41}"/>
              </a:ext>
            </a:extLst>
          </p:cNvPr>
          <p:cNvSpPr txBox="1"/>
          <p:nvPr/>
        </p:nvSpPr>
        <p:spPr>
          <a:xfrm>
            <a:off x="1557540" y="3109441"/>
            <a:ext cx="3688671" cy="668966"/>
          </a:xfrm>
          <a:prstGeom prst="rect">
            <a:avLst/>
          </a:prstGeom>
        </p:spPr>
        <p:txBody>
          <a:bodyPr vert="horz" wrap="square" lIns="0" tIns="0" rIns="0" bIns="0" rtlCol="0">
            <a:spAutoFit/>
          </a:bodyPr>
          <a:lstStyle/>
          <a:p>
            <a:pPr marL="12700" marR="5080">
              <a:lnSpc>
                <a:spcPct val="105700"/>
              </a:lnSpc>
            </a:pPr>
            <a:r>
              <a:rPr lang="en-GB" sz="1400" dirty="0">
                <a:latin typeface="Arial" panose="020B0604020202020204" pitchFamily="34" charset="0"/>
                <a:cs typeface="Arial" panose="020B0604020202020204" pitchFamily="34" charset="0"/>
              </a:rPr>
              <a:t>The quality of our research will be amongst the best in the UK; our volume of citations per FTE will place us in the </a:t>
            </a:r>
            <a:r>
              <a:rPr lang="en-GB" sz="1400" b="1" dirty="0">
                <a:latin typeface="Arial" panose="020B0604020202020204" pitchFamily="34" charset="0"/>
                <a:cs typeface="Arial" panose="020B0604020202020204" pitchFamily="34" charset="0"/>
              </a:rPr>
              <a:t>top 10</a:t>
            </a:r>
            <a:r>
              <a:rPr lang="en-GB" sz="1400" dirty="0">
                <a:latin typeface="Arial" panose="020B0604020202020204" pitchFamily="34" charset="0"/>
                <a:cs typeface="Arial" panose="020B0604020202020204" pitchFamily="34" charset="0"/>
              </a:rPr>
              <a:t> in the UK. </a:t>
            </a:r>
          </a:p>
        </p:txBody>
      </p:sp>
      <p:pic>
        <p:nvPicPr>
          <p:cNvPr id="30" name="Picture 29" descr="An icon of a stack of books with yellow ribbons&#10;">
            <a:extLst>
              <a:ext uri="{FF2B5EF4-FFF2-40B4-BE49-F238E27FC236}">
                <a16:creationId xmlns:a16="http://schemas.microsoft.com/office/drawing/2014/main" id="{43E11876-034B-B6ED-41FD-4D9350EC3DFA}"/>
              </a:ext>
            </a:extLst>
          </p:cNvPr>
          <p:cNvPicPr>
            <a:picLocks noChangeAspect="1"/>
          </p:cNvPicPr>
          <p:nvPr/>
        </p:nvPicPr>
        <p:blipFill>
          <a:blip r:embed="rId4"/>
          <a:stretch>
            <a:fillRect/>
          </a:stretch>
        </p:blipFill>
        <p:spPr>
          <a:xfrm>
            <a:off x="336766" y="4116744"/>
            <a:ext cx="1074134" cy="1074134"/>
          </a:xfrm>
          <a:prstGeom prst="rect">
            <a:avLst/>
          </a:prstGeom>
        </p:spPr>
      </p:pic>
      <p:sp>
        <p:nvSpPr>
          <p:cNvPr id="4" name="object 8">
            <a:extLst>
              <a:ext uri="{FF2B5EF4-FFF2-40B4-BE49-F238E27FC236}">
                <a16:creationId xmlns:a16="http://schemas.microsoft.com/office/drawing/2014/main" id="{6BF178ED-82E5-CC6E-8FFB-F8A3C724C7ED}"/>
              </a:ext>
            </a:extLst>
          </p:cNvPr>
          <p:cNvSpPr txBox="1"/>
          <p:nvPr/>
        </p:nvSpPr>
        <p:spPr>
          <a:xfrm>
            <a:off x="1522030" y="4126833"/>
            <a:ext cx="2459064" cy="227626"/>
          </a:xfrm>
          <a:prstGeom prst="rect">
            <a:avLst/>
          </a:prstGeom>
        </p:spPr>
        <p:txBody>
          <a:bodyPr vert="horz" wrap="square" lIns="0" tIns="12065" rIns="0" bIns="0" rtlCol="0">
            <a:spAutoFit/>
          </a:bodyPr>
          <a:lstStyle/>
          <a:p>
            <a:pPr marL="370840" marR="5080" indent="-358775">
              <a:lnSpc>
                <a:spcPct val="100000"/>
              </a:lnSpc>
              <a:spcBef>
                <a:spcPts val="95"/>
              </a:spcBef>
            </a:pPr>
            <a:r>
              <a:rPr lang="en-GB" sz="1400" b="1" spc="-5" dirty="0">
                <a:latin typeface="Arial"/>
                <a:cs typeface="Arial"/>
              </a:rPr>
              <a:t>Teaching and learning</a:t>
            </a:r>
            <a:endParaRPr sz="1400" dirty="0">
              <a:latin typeface="Arial"/>
              <a:cs typeface="Arial"/>
            </a:endParaRPr>
          </a:p>
        </p:txBody>
      </p:sp>
      <p:sp>
        <p:nvSpPr>
          <p:cNvPr id="5" name="object 9">
            <a:extLst>
              <a:ext uri="{FF2B5EF4-FFF2-40B4-BE49-F238E27FC236}">
                <a16:creationId xmlns:a16="http://schemas.microsoft.com/office/drawing/2014/main" id="{8E4CDAB1-419F-DF59-AE24-2350281666BE}"/>
              </a:ext>
            </a:extLst>
          </p:cNvPr>
          <p:cNvSpPr txBox="1"/>
          <p:nvPr/>
        </p:nvSpPr>
        <p:spPr>
          <a:xfrm>
            <a:off x="1557541" y="4414088"/>
            <a:ext cx="3688670" cy="668966"/>
          </a:xfrm>
          <a:prstGeom prst="rect">
            <a:avLst/>
          </a:prstGeom>
        </p:spPr>
        <p:txBody>
          <a:bodyPr vert="horz" wrap="square" lIns="0" tIns="0" rIns="0" bIns="0" rtlCol="0">
            <a:spAutoFit/>
          </a:bodyPr>
          <a:lstStyle/>
          <a:p>
            <a:pPr lvl="0"/>
            <a:r>
              <a:rPr lang="en-GB" sz="1400" dirty="0">
                <a:latin typeface="Arial" panose="020B0604020202020204" pitchFamily="34" charset="0"/>
                <a:cs typeface="Arial" panose="020B0604020202020204" pitchFamily="34" charset="0"/>
              </a:rPr>
              <a:t>Our student experience will be exemplary, </a:t>
            </a:r>
            <a:r>
              <a:rPr lang="en-GB" sz="1400" b="1" dirty="0">
                <a:latin typeface="Arial" panose="020B0604020202020204" pitchFamily="34" charset="0"/>
                <a:cs typeface="Arial" panose="020B0604020202020204" pitchFamily="34" charset="0"/>
              </a:rPr>
              <a:t>ranking within the top quartile </a:t>
            </a:r>
            <a:r>
              <a:rPr lang="en-GB" sz="1400" dirty="0">
                <a:latin typeface="Arial" panose="020B0604020202020204" pitchFamily="34" charset="0"/>
                <a:cs typeface="Arial" panose="020B0604020202020204" pitchFamily="34" charset="0"/>
              </a:rPr>
              <a:t>in the sector for institutional student satisfaction.</a:t>
            </a:r>
          </a:p>
        </p:txBody>
      </p:sp>
      <p:pic>
        <p:nvPicPr>
          <p:cNvPr id="24" name="Picture 23" descr="A black and gold icon of a hand holding a graduation scroll ">
            <a:extLst>
              <a:ext uri="{FF2B5EF4-FFF2-40B4-BE49-F238E27FC236}">
                <a16:creationId xmlns:a16="http://schemas.microsoft.com/office/drawing/2014/main" id="{BBAB2735-7591-BEA3-07B9-D86D1307099A}"/>
              </a:ext>
            </a:extLst>
          </p:cNvPr>
          <p:cNvPicPr>
            <a:picLocks noChangeAspect="1"/>
          </p:cNvPicPr>
          <p:nvPr/>
        </p:nvPicPr>
        <p:blipFill>
          <a:blip r:embed="rId5"/>
          <a:stretch>
            <a:fillRect/>
          </a:stretch>
        </p:blipFill>
        <p:spPr>
          <a:xfrm>
            <a:off x="258919" y="5298077"/>
            <a:ext cx="1192278" cy="1192278"/>
          </a:xfrm>
          <a:prstGeom prst="rect">
            <a:avLst/>
          </a:prstGeom>
        </p:spPr>
      </p:pic>
      <p:sp>
        <p:nvSpPr>
          <p:cNvPr id="12" name="object 10">
            <a:extLst>
              <a:ext uri="{FF2B5EF4-FFF2-40B4-BE49-F238E27FC236}">
                <a16:creationId xmlns:a16="http://schemas.microsoft.com/office/drawing/2014/main" id="{D2DC2AA4-06FE-D594-289E-19409B3C1D91}"/>
              </a:ext>
            </a:extLst>
          </p:cNvPr>
          <p:cNvSpPr txBox="1"/>
          <p:nvPr/>
        </p:nvSpPr>
        <p:spPr>
          <a:xfrm>
            <a:off x="1520730" y="5359030"/>
            <a:ext cx="3088640" cy="227626"/>
          </a:xfrm>
          <a:prstGeom prst="rect">
            <a:avLst/>
          </a:prstGeom>
        </p:spPr>
        <p:txBody>
          <a:bodyPr vert="horz" wrap="square" lIns="0" tIns="12065" rIns="0" bIns="0" rtlCol="0">
            <a:spAutoFit/>
          </a:bodyPr>
          <a:lstStyle/>
          <a:p>
            <a:pPr marL="12700">
              <a:lnSpc>
                <a:spcPct val="100000"/>
              </a:lnSpc>
              <a:spcBef>
                <a:spcPts val="95"/>
              </a:spcBef>
            </a:pPr>
            <a:r>
              <a:rPr lang="en-GB" sz="1400" b="1" spc="-10" dirty="0">
                <a:latin typeface="Arial"/>
                <a:cs typeface="Arial"/>
              </a:rPr>
              <a:t>Graduate success</a:t>
            </a:r>
            <a:endParaRPr sz="1400" dirty="0">
              <a:latin typeface="Arial"/>
              <a:cs typeface="Arial"/>
            </a:endParaRPr>
          </a:p>
        </p:txBody>
      </p:sp>
      <p:sp>
        <p:nvSpPr>
          <p:cNvPr id="11" name="object 11">
            <a:extLst>
              <a:ext uri="{FF2B5EF4-FFF2-40B4-BE49-F238E27FC236}">
                <a16:creationId xmlns:a16="http://schemas.microsoft.com/office/drawing/2014/main" id="{0F844A9B-FD3B-CAB7-BF5D-8EF3D11EB35D}"/>
              </a:ext>
            </a:extLst>
          </p:cNvPr>
          <p:cNvSpPr txBox="1"/>
          <p:nvPr/>
        </p:nvSpPr>
        <p:spPr>
          <a:xfrm>
            <a:off x="1516596" y="5668278"/>
            <a:ext cx="4057166" cy="646331"/>
          </a:xfrm>
          <a:prstGeom prst="rect">
            <a:avLst/>
          </a:prstGeom>
        </p:spPr>
        <p:txBody>
          <a:bodyPr vert="horz" wrap="square" lIns="0" tIns="0" rIns="0" bIns="0" rtlCol="0">
            <a:spAutoFit/>
          </a:bodyPr>
          <a:lstStyle/>
          <a:p>
            <a:pPr lvl="0"/>
            <a:r>
              <a:rPr lang="en-GB" sz="1400" dirty="0">
                <a:latin typeface="Arial" panose="020B0604020202020204" pitchFamily="34" charset="0"/>
                <a:cs typeface="Arial" panose="020B0604020202020204" pitchFamily="34" charset="0"/>
              </a:rPr>
              <a:t>Our graduates will be amongst the most employable in the UK, ranking within the </a:t>
            </a:r>
            <a:r>
              <a:rPr lang="en-GB" sz="1400" b="1" dirty="0">
                <a:latin typeface="Arial" panose="020B0604020202020204" pitchFamily="34" charset="0"/>
                <a:cs typeface="Arial" panose="020B0604020202020204" pitchFamily="34" charset="0"/>
              </a:rPr>
              <a:t>top 10 </a:t>
            </a:r>
            <a:r>
              <a:rPr lang="en-GB" sz="1400" dirty="0">
                <a:latin typeface="Arial" panose="020B0604020202020204" pitchFamily="34" charset="0"/>
                <a:cs typeface="Arial" panose="020B0604020202020204" pitchFamily="34" charset="0"/>
              </a:rPr>
              <a:t>institutions in the UK for Graduate Outcomes.</a:t>
            </a:r>
          </a:p>
        </p:txBody>
      </p:sp>
      <p:pic>
        <p:nvPicPr>
          <p:cNvPr id="36" name="Picture 35" descr="A black and gold icon of the top of the Old Joe clocktower from the University of Birmingham">
            <a:extLst>
              <a:ext uri="{FF2B5EF4-FFF2-40B4-BE49-F238E27FC236}">
                <a16:creationId xmlns:a16="http://schemas.microsoft.com/office/drawing/2014/main" id="{019A046C-AC1B-70D9-4B4C-F31A7EFF97CA}"/>
              </a:ext>
            </a:extLst>
          </p:cNvPr>
          <p:cNvPicPr>
            <a:picLocks noChangeAspect="1"/>
          </p:cNvPicPr>
          <p:nvPr/>
        </p:nvPicPr>
        <p:blipFill>
          <a:blip r:embed="rId6"/>
          <a:srcRect b="61220"/>
          <a:stretch>
            <a:fillRect/>
          </a:stretch>
        </p:blipFill>
        <p:spPr>
          <a:xfrm>
            <a:off x="5894084" y="1974125"/>
            <a:ext cx="1104224" cy="1150839"/>
          </a:xfrm>
          <a:prstGeom prst="rect">
            <a:avLst/>
          </a:prstGeom>
        </p:spPr>
      </p:pic>
      <p:sp>
        <p:nvSpPr>
          <p:cNvPr id="15" name="object 11">
            <a:extLst>
              <a:ext uri="{FF2B5EF4-FFF2-40B4-BE49-F238E27FC236}">
                <a16:creationId xmlns:a16="http://schemas.microsoft.com/office/drawing/2014/main" id="{B8797515-CC77-5586-F500-26F2FE3FDEDA}"/>
              </a:ext>
            </a:extLst>
          </p:cNvPr>
          <p:cNvSpPr txBox="1"/>
          <p:nvPr/>
        </p:nvSpPr>
        <p:spPr>
          <a:xfrm>
            <a:off x="6968390" y="2082282"/>
            <a:ext cx="3744595"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Pride in our University </a:t>
            </a:r>
            <a:endParaRPr sz="1400" dirty="0">
              <a:latin typeface="Arial"/>
              <a:cs typeface="Arial"/>
            </a:endParaRPr>
          </a:p>
        </p:txBody>
      </p:sp>
      <p:sp>
        <p:nvSpPr>
          <p:cNvPr id="16" name="object 12">
            <a:extLst>
              <a:ext uri="{FF2B5EF4-FFF2-40B4-BE49-F238E27FC236}">
                <a16:creationId xmlns:a16="http://schemas.microsoft.com/office/drawing/2014/main" id="{B168C67E-0B17-71DF-C836-CAF0A37B22A9}"/>
              </a:ext>
            </a:extLst>
          </p:cNvPr>
          <p:cNvSpPr txBox="1"/>
          <p:nvPr/>
        </p:nvSpPr>
        <p:spPr>
          <a:xfrm>
            <a:off x="6982039" y="2396274"/>
            <a:ext cx="4899292" cy="659155"/>
          </a:xfrm>
          <a:prstGeom prst="rect">
            <a:avLst/>
          </a:prstGeom>
        </p:spPr>
        <p:txBody>
          <a:bodyPr vert="horz" wrap="square" lIns="0" tIns="12700" rIns="0" bIns="0" rtlCol="0">
            <a:spAutoFit/>
          </a:bodyPr>
          <a:lstStyle/>
          <a:p>
            <a:pPr lvl="0"/>
            <a:r>
              <a:rPr lang="en-GB" sz="1400" dirty="0">
                <a:latin typeface="Arial" panose="020B0604020202020204" pitchFamily="34" charset="0"/>
                <a:cs typeface="Arial" panose="020B0604020202020204" pitchFamily="34" charset="0"/>
              </a:rPr>
              <a:t>Our staff will be proud to work at the University; our staff engagement, measured via staff surveys, will compare favourably with top national and international employers.</a:t>
            </a:r>
            <a:endParaRPr lang="en-GB" sz="1200" dirty="0">
              <a:latin typeface="Arial" panose="020B0604020202020204" pitchFamily="34" charset="0"/>
              <a:cs typeface="Arial" panose="020B0604020202020204" pitchFamily="34" charset="0"/>
            </a:endParaRPr>
          </a:p>
        </p:txBody>
      </p:sp>
      <p:pic>
        <p:nvPicPr>
          <p:cNvPr id="34" name="Picture 33" descr="A black and gold icon of a plant and leaves">
            <a:extLst>
              <a:ext uri="{FF2B5EF4-FFF2-40B4-BE49-F238E27FC236}">
                <a16:creationId xmlns:a16="http://schemas.microsoft.com/office/drawing/2014/main" id="{85F5EE6A-B0F2-3182-7E5E-E5ABD4C6E6D2}"/>
              </a:ext>
            </a:extLst>
          </p:cNvPr>
          <p:cNvPicPr>
            <a:picLocks noChangeAspect="1"/>
          </p:cNvPicPr>
          <p:nvPr/>
        </p:nvPicPr>
        <p:blipFill>
          <a:blip r:embed="rId7"/>
          <a:stretch>
            <a:fillRect/>
          </a:stretch>
        </p:blipFill>
        <p:spPr>
          <a:xfrm>
            <a:off x="5931590" y="3603356"/>
            <a:ext cx="896851" cy="896851"/>
          </a:xfrm>
          <a:prstGeom prst="rect">
            <a:avLst/>
          </a:prstGeom>
        </p:spPr>
      </p:pic>
      <p:sp>
        <p:nvSpPr>
          <p:cNvPr id="17" name="object 36">
            <a:extLst>
              <a:ext uri="{FF2B5EF4-FFF2-40B4-BE49-F238E27FC236}">
                <a16:creationId xmlns:a16="http://schemas.microsoft.com/office/drawing/2014/main" id="{8B2FFCCF-9C5F-888A-93A0-E0646C44759B}"/>
              </a:ext>
            </a:extLst>
          </p:cNvPr>
          <p:cNvSpPr txBox="1"/>
          <p:nvPr/>
        </p:nvSpPr>
        <p:spPr>
          <a:xfrm>
            <a:off x="6968390" y="3381776"/>
            <a:ext cx="2122170"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Environment</a:t>
            </a:r>
            <a:endParaRPr sz="1400" dirty="0">
              <a:latin typeface="Arial"/>
              <a:cs typeface="Arial"/>
            </a:endParaRPr>
          </a:p>
        </p:txBody>
      </p:sp>
      <p:sp>
        <p:nvSpPr>
          <p:cNvPr id="18" name="object 37">
            <a:extLst>
              <a:ext uri="{FF2B5EF4-FFF2-40B4-BE49-F238E27FC236}">
                <a16:creationId xmlns:a16="http://schemas.microsoft.com/office/drawing/2014/main" id="{1AC39D3E-5340-72E0-AE83-D0ECFBD75007}"/>
              </a:ext>
            </a:extLst>
          </p:cNvPr>
          <p:cNvSpPr txBox="1"/>
          <p:nvPr/>
        </p:nvSpPr>
        <p:spPr>
          <a:xfrm>
            <a:off x="6968391" y="3671596"/>
            <a:ext cx="4155094" cy="663002"/>
          </a:xfrm>
          <a:prstGeom prst="rect">
            <a:avLst/>
          </a:prstGeom>
        </p:spPr>
        <p:txBody>
          <a:bodyPr vert="horz" wrap="square" lIns="0" tIns="16510" rIns="0" bIns="0" rtlCol="0">
            <a:spAutoFit/>
          </a:bodyPr>
          <a:lstStyle/>
          <a:p>
            <a:pPr>
              <a:spcBef>
                <a:spcPts val="130"/>
              </a:spcBef>
            </a:pPr>
            <a:r>
              <a:rPr lang="en-GB" sz="1400" dirty="0">
                <a:latin typeface="Arial" panose="020B0604020202020204" pitchFamily="34" charset="0"/>
                <a:cs typeface="Arial" panose="020B0604020202020204" pitchFamily="34" charset="0"/>
              </a:rPr>
              <a:t>We will make annual gains in reducing our carbon footprint, aiming to achieve </a:t>
            </a:r>
            <a:r>
              <a:rPr lang="en-GB" sz="1400" b="1" dirty="0">
                <a:latin typeface="Arial" panose="020B0604020202020204" pitchFamily="34" charset="0"/>
                <a:cs typeface="Arial" panose="020B0604020202020204" pitchFamily="34" charset="0"/>
              </a:rPr>
              <a:t>net zero carbon </a:t>
            </a:r>
            <a:r>
              <a:rPr lang="en-GB" sz="1400" dirty="0">
                <a:latin typeface="Arial" panose="020B0604020202020204" pitchFamily="34" charset="0"/>
                <a:cs typeface="Arial" panose="020B0604020202020204" pitchFamily="34" charset="0"/>
              </a:rPr>
              <a:t>for scope 1 and 2 by 2035 and overall by 2045. </a:t>
            </a:r>
            <a:endParaRPr lang="en-GB" sz="1200" dirty="0">
              <a:latin typeface="Arial" panose="020B0604020202020204" pitchFamily="34" charset="0"/>
              <a:cs typeface="Arial" panose="020B0604020202020204" pitchFamily="34" charset="0"/>
            </a:endParaRPr>
          </a:p>
        </p:txBody>
      </p:sp>
      <p:pic>
        <p:nvPicPr>
          <p:cNvPr id="22" name="Picture 21" descr="A black and gold icon of a bar graph and an arrow pointing up following the upwards trend of the chart.">
            <a:extLst>
              <a:ext uri="{FF2B5EF4-FFF2-40B4-BE49-F238E27FC236}">
                <a16:creationId xmlns:a16="http://schemas.microsoft.com/office/drawing/2014/main" id="{8B2F4B07-92CA-D78F-0D4B-9D2BA6B7FC12}"/>
              </a:ext>
            </a:extLst>
          </p:cNvPr>
          <p:cNvPicPr>
            <a:picLocks noChangeAspect="1"/>
          </p:cNvPicPr>
          <p:nvPr/>
        </p:nvPicPr>
        <p:blipFill>
          <a:blip r:embed="rId8"/>
          <a:stretch>
            <a:fillRect/>
          </a:stretch>
        </p:blipFill>
        <p:spPr>
          <a:xfrm>
            <a:off x="6003998" y="4765505"/>
            <a:ext cx="896851" cy="849542"/>
          </a:xfrm>
          <a:prstGeom prst="rect">
            <a:avLst/>
          </a:prstGeom>
        </p:spPr>
      </p:pic>
      <p:sp>
        <p:nvSpPr>
          <p:cNvPr id="19" name="object 38">
            <a:extLst>
              <a:ext uri="{FF2B5EF4-FFF2-40B4-BE49-F238E27FC236}">
                <a16:creationId xmlns:a16="http://schemas.microsoft.com/office/drawing/2014/main" id="{4232B13E-2DE1-9695-19E6-BD589DD08A68}"/>
              </a:ext>
            </a:extLst>
          </p:cNvPr>
          <p:cNvSpPr txBox="1"/>
          <p:nvPr/>
        </p:nvSpPr>
        <p:spPr>
          <a:xfrm>
            <a:off x="6968390" y="4662775"/>
            <a:ext cx="3341370"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Finance and growth</a:t>
            </a:r>
            <a:endParaRPr sz="1400" dirty="0">
              <a:latin typeface="Arial"/>
              <a:cs typeface="Arial"/>
            </a:endParaRPr>
          </a:p>
        </p:txBody>
      </p:sp>
      <p:sp>
        <p:nvSpPr>
          <p:cNvPr id="20" name="object 39">
            <a:extLst>
              <a:ext uri="{FF2B5EF4-FFF2-40B4-BE49-F238E27FC236}">
                <a16:creationId xmlns:a16="http://schemas.microsoft.com/office/drawing/2014/main" id="{3A32F2FC-EEB6-75E9-AD04-F197E8D4C2DF}"/>
              </a:ext>
            </a:extLst>
          </p:cNvPr>
          <p:cNvSpPr txBox="1"/>
          <p:nvPr/>
        </p:nvSpPr>
        <p:spPr>
          <a:xfrm>
            <a:off x="6968390" y="4982363"/>
            <a:ext cx="4986424" cy="659155"/>
          </a:xfrm>
          <a:prstGeom prst="rect">
            <a:avLst/>
          </a:prstGeom>
        </p:spPr>
        <p:txBody>
          <a:bodyPr vert="horz" wrap="square" lIns="0" tIns="12700" rIns="0" bIns="0" rtlCol="0">
            <a:spAutoFit/>
          </a:bodyPr>
          <a:lstStyle/>
          <a:p>
            <a:pPr marL="12700" marR="5080">
              <a:spcBef>
                <a:spcPts val="100"/>
              </a:spcBef>
            </a:pPr>
            <a:r>
              <a:rPr lang="en-GB" sz="1400" dirty="0">
                <a:latin typeface="Arial" panose="020B0604020202020204" pitchFamily="34" charset="0"/>
                <a:cs typeface="Arial" panose="020B0604020202020204" pitchFamily="34" charset="0"/>
              </a:rPr>
              <a:t>We will continue to ensure our capacity to invest in our core activities, by maintaining a strong EBITDA, and our overall income per FTE will be amongst the </a:t>
            </a:r>
            <a:r>
              <a:rPr lang="en-GB" sz="1400" b="1" dirty="0">
                <a:latin typeface="Arial" panose="020B0604020202020204" pitchFamily="34" charset="0"/>
                <a:cs typeface="Arial" panose="020B0604020202020204" pitchFamily="34" charset="0"/>
              </a:rPr>
              <a:t>top 10 in the UK. </a:t>
            </a:r>
            <a:endParaRPr sz="1400" dirty="0">
              <a:latin typeface="Arial"/>
              <a:cs typeface="Arial"/>
            </a:endParaRPr>
          </a:p>
        </p:txBody>
      </p:sp>
    </p:spTree>
    <p:extLst>
      <p:ext uri="{BB962C8B-B14F-4D97-AF65-F5344CB8AC3E}">
        <p14:creationId xmlns:p14="http://schemas.microsoft.com/office/powerpoint/2010/main" val="23063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0FAB8C-7056-2068-D22D-CF75A5FA831D}"/>
              </a:ext>
            </a:extLst>
          </p:cNvPr>
          <p:cNvSpPr>
            <a:spLocks noGrp="1"/>
          </p:cNvSpPr>
          <p:nvPr>
            <p:ph type="title"/>
          </p:nvPr>
        </p:nvSpPr>
        <p:spPr>
          <a:xfrm>
            <a:off x="463640" y="917588"/>
            <a:ext cx="3688671" cy="478155"/>
          </a:xfrm>
        </p:spPr>
        <p:txBody>
          <a:bodyPr/>
          <a:lstStyle/>
          <a:p>
            <a:r>
              <a:rPr lang="en-US" sz="3200" b="0" dirty="0"/>
              <a:t>Measures of success </a:t>
            </a:r>
          </a:p>
        </p:txBody>
      </p:sp>
      <p:pic>
        <p:nvPicPr>
          <p:cNvPr id="14" name="Picture 13" descr="An icon of black and yellow globe">
            <a:extLst>
              <a:ext uri="{FF2B5EF4-FFF2-40B4-BE49-F238E27FC236}">
                <a16:creationId xmlns:a16="http://schemas.microsoft.com/office/drawing/2014/main" id="{C82FC934-7924-5753-31B6-AD1AE5F6550A}"/>
              </a:ext>
            </a:extLst>
          </p:cNvPr>
          <p:cNvPicPr>
            <a:picLocks noChangeAspect="1"/>
          </p:cNvPicPr>
          <p:nvPr/>
        </p:nvPicPr>
        <p:blipFill>
          <a:blip r:embed="rId2"/>
          <a:stretch>
            <a:fillRect/>
          </a:stretch>
        </p:blipFill>
        <p:spPr>
          <a:xfrm>
            <a:off x="1045694" y="2096684"/>
            <a:ext cx="1074135" cy="1074135"/>
          </a:xfrm>
          <a:prstGeom prst="rect">
            <a:avLst/>
          </a:prstGeom>
        </p:spPr>
      </p:pic>
      <p:sp>
        <p:nvSpPr>
          <p:cNvPr id="9" name="object 12">
            <a:extLst>
              <a:ext uri="{FF2B5EF4-FFF2-40B4-BE49-F238E27FC236}">
                <a16:creationId xmlns:a16="http://schemas.microsoft.com/office/drawing/2014/main" id="{7D5B82C1-3E1A-4CD9-0051-65EC0E68DDD5}"/>
              </a:ext>
            </a:extLst>
          </p:cNvPr>
          <p:cNvSpPr txBox="1"/>
          <p:nvPr/>
        </p:nvSpPr>
        <p:spPr>
          <a:xfrm>
            <a:off x="525238" y="3410723"/>
            <a:ext cx="3896360" cy="231474"/>
          </a:xfrm>
          <a:prstGeom prst="rect">
            <a:avLst/>
          </a:prstGeom>
        </p:spPr>
        <p:txBody>
          <a:bodyPr vert="horz" wrap="square" lIns="0" tIns="15875" rIns="0" bIns="0" rtlCol="0">
            <a:spAutoFit/>
          </a:bodyPr>
          <a:lstStyle/>
          <a:p>
            <a:pPr marL="12700">
              <a:lnSpc>
                <a:spcPct val="100000"/>
              </a:lnSpc>
              <a:spcBef>
                <a:spcPts val="125"/>
              </a:spcBef>
            </a:pPr>
            <a:r>
              <a:rPr lang="en-GB" sz="1400" b="1" spc="10" dirty="0">
                <a:latin typeface="Arial"/>
                <a:cs typeface="Arial"/>
              </a:rPr>
              <a:t>Global reputation</a:t>
            </a:r>
            <a:endParaRPr sz="1400" b="1" dirty="0">
              <a:latin typeface="Arial"/>
              <a:cs typeface="Arial"/>
            </a:endParaRPr>
          </a:p>
        </p:txBody>
      </p:sp>
      <p:sp>
        <p:nvSpPr>
          <p:cNvPr id="10" name="object 11">
            <a:extLst>
              <a:ext uri="{FF2B5EF4-FFF2-40B4-BE49-F238E27FC236}">
                <a16:creationId xmlns:a16="http://schemas.microsoft.com/office/drawing/2014/main" id="{28CD18DD-9390-5370-1C3B-B41FDC5C1585}"/>
              </a:ext>
            </a:extLst>
          </p:cNvPr>
          <p:cNvSpPr txBox="1"/>
          <p:nvPr/>
        </p:nvSpPr>
        <p:spPr>
          <a:xfrm>
            <a:off x="525240" y="3731956"/>
            <a:ext cx="2627394" cy="1077218"/>
          </a:xfrm>
          <a:prstGeom prst="rect">
            <a:avLst/>
          </a:prstGeom>
        </p:spPr>
        <p:txBody>
          <a:bodyPr vert="horz" wrap="square" lIns="0" tIns="0" rIns="0" bIns="0" rtlCol="0">
            <a:spAutoFit/>
          </a:bodyPr>
          <a:lstStyle/>
          <a:p>
            <a:r>
              <a:rPr lang="en-GB" sz="1400" dirty="0">
                <a:latin typeface="Arial" panose="020B0604020202020204" pitchFamily="34" charset="0"/>
                <a:cs typeface="Arial" panose="020B0604020202020204" pitchFamily="34" charset="0"/>
              </a:rPr>
              <a:t>We will be recognised amongst the leading universities globally, ranking within the </a:t>
            </a:r>
            <a:r>
              <a:rPr lang="en-GB" sz="1400" b="1" dirty="0">
                <a:latin typeface="Arial" panose="020B0604020202020204" pitchFamily="34" charset="0"/>
                <a:cs typeface="Arial" panose="020B0604020202020204" pitchFamily="34" charset="0"/>
              </a:rPr>
              <a:t>top 50 global institutions</a:t>
            </a:r>
            <a:r>
              <a:rPr lang="en-GB" sz="1400" dirty="0">
                <a:latin typeface="Arial" panose="020B0604020202020204" pitchFamily="34" charset="0"/>
                <a:cs typeface="Arial" panose="020B0604020202020204" pitchFamily="34" charset="0"/>
              </a:rPr>
              <a:t> in the leading international tables. </a:t>
            </a:r>
            <a:endParaRPr sz="1400" dirty="0">
              <a:latin typeface="Arial" panose="020B0604020202020204" pitchFamily="34" charset="0"/>
              <a:cs typeface="Arial" panose="020B0604020202020204" pitchFamily="34" charset="0"/>
            </a:endParaRPr>
          </a:p>
        </p:txBody>
      </p:sp>
      <p:pic>
        <p:nvPicPr>
          <p:cNvPr id="15" name="Picture 14" descr="An icon of a black and yellow rosette">
            <a:extLst>
              <a:ext uri="{FF2B5EF4-FFF2-40B4-BE49-F238E27FC236}">
                <a16:creationId xmlns:a16="http://schemas.microsoft.com/office/drawing/2014/main" id="{08C113D9-4485-4EDF-1635-E93EC138BF67}"/>
              </a:ext>
            </a:extLst>
          </p:cNvPr>
          <p:cNvPicPr>
            <a:picLocks noChangeAspect="1"/>
          </p:cNvPicPr>
          <p:nvPr/>
        </p:nvPicPr>
        <p:blipFill>
          <a:blip r:embed="rId3"/>
          <a:stretch>
            <a:fillRect/>
          </a:stretch>
        </p:blipFill>
        <p:spPr>
          <a:xfrm>
            <a:off x="4089716" y="2107303"/>
            <a:ext cx="1074135" cy="1074135"/>
          </a:xfrm>
          <a:prstGeom prst="rect">
            <a:avLst/>
          </a:prstGeom>
        </p:spPr>
      </p:pic>
      <p:sp>
        <p:nvSpPr>
          <p:cNvPr id="7" name="object 10">
            <a:extLst>
              <a:ext uri="{FF2B5EF4-FFF2-40B4-BE49-F238E27FC236}">
                <a16:creationId xmlns:a16="http://schemas.microsoft.com/office/drawing/2014/main" id="{D1A36261-3E23-6979-FD77-EED7828758B3}"/>
              </a:ext>
            </a:extLst>
          </p:cNvPr>
          <p:cNvSpPr txBox="1"/>
          <p:nvPr/>
        </p:nvSpPr>
        <p:spPr>
          <a:xfrm>
            <a:off x="3619531" y="3361864"/>
            <a:ext cx="3088640" cy="227626"/>
          </a:xfrm>
          <a:prstGeom prst="rect">
            <a:avLst/>
          </a:prstGeom>
        </p:spPr>
        <p:txBody>
          <a:bodyPr vert="horz" wrap="square" lIns="0" tIns="12065" rIns="0" bIns="0" rtlCol="0">
            <a:spAutoFit/>
          </a:bodyPr>
          <a:lstStyle/>
          <a:p>
            <a:pPr marL="12700">
              <a:lnSpc>
                <a:spcPct val="100000"/>
              </a:lnSpc>
              <a:spcBef>
                <a:spcPts val="95"/>
              </a:spcBef>
            </a:pPr>
            <a:r>
              <a:rPr lang="en-GB" sz="1400" b="1" spc="-10" dirty="0">
                <a:latin typeface="Arial"/>
                <a:cs typeface="Arial"/>
              </a:rPr>
              <a:t>Research quality </a:t>
            </a:r>
            <a:endParaRPr sz="1400" dirty="0">
              <a:latin typeface="Arial"/>
              <a:cs typeface="Arial"/>
            </a:endParaRPr>
          </a:p>
        </p:txBody>
      </p:sp>
      <p:sp>
        <p:nvSpPr>
          <p:cNvPr id="8" name="object 11">
            <a:extLst>
              <a:ext uri="{FF2B5EF4-FFF2-40B4-BE49-F238E27FC236}">
                <a16:creationId xmlns:a16="http://schemas.microsoft.com/office/drawing/2014/main" id="{38AACBB5-57DE-9168-0E30-E59DEA4165FB}"/>
              </a:ext>
            </a:extLst>
          </p:cNvPr>
          <p:cNvSpPr txBox="1"/>
          <p:nvPr/>
        </p:nvSpPr>
        <p:spPr>
          <a:xfrm>
            <a:off x="3619532" y="3697978"/>
            <a:ext cx="2332499" cy="1125757"/>
          </a:xfrm>
          <a:prstGeom prst="rect">
            <a:avLst/>
          </a:prstGeom>
        </p:spPr>
        <p:txBody>
          <a:bodyPr vert="horz" wrap="square" lIns="0" tIns="0" rIns="0" bIns="0" rtlCol="0">
            <a:spAutoFit/>
          </a:bodyPr>
          <a:lstStyle/>
          <a:p>
            <a:pPr marL="12700" marR="5080">
              <a:lnSpc>
                <a:spcPct val="105700"/>
              </a:lnSpc>
            </a:pPr>
            <a:r>
              <a:rPr lang="en-GB" sz="1400" dirty="0">
                <a:latin typeface="Arial" panose="020B0604020202020204" pitchFamily="34" charset="0"/>
                <a:cs typeface="Arial" panose="020B0604020202020204" pitchFamily="34" charset="0"/>
              </a:rPr>
              <a:t>The quality of our research will be amongst the best in the UK; our volume of citations per FTE will place us in the </a:t>
            </a:r>
            <a:r>
              <a:rPr lang="en-GB" sz="1400" b="1" dirty="0">
                <a:latin typeface="Arial" panose="020B0604020202020204" pitchFamily="34" charset="0"/>
                <a:cs typeface="Arial" panose="020B0604020202020204" pitchFamily="34" charset="0"/>
              </a:rPr>
              <a:t>top 10</a:t>
            </a:r>
            <a:r>
              <a:rPr lang="en-GB" sz="1400" dirty="0">
                <a:latin typeface="Arial" panose="020B0604020202020204" pitchFamily="34" charset="0"/>
                <a:cs typeface="Arial" panose="020B0604020202020204" pitchFamily="34" charset="0"/>
              </a:rPr>
              <a:t> in the UK. </a:t>
            </a:r>
            <a:endParaRPr sz="1400" dirty="0">
              <a:latin typeface="Arial" panose="020B0604020202020204" pitchFamily="34" charset="0"/>
              <a:cs typeface="Arial" panose="020B0604020202020204" pitchFamily="34" charset="0"/>
            </a:endParaRPr>
          </a:p>
        </p:txBody>
      </p:sp>
      <p:pic>
        <p:nvPicPr>
          <p:cNvPr id="16" name="Picture 15" descr="An icon of a stack of books with yellow ribbons">
            <a:extLst>
              <a:ext uri="{FF2B5EF4-FFF2-40B4-BE49-F238E27FC236}">
                <a16:creationId xmlns:a16="http://schemas.microsoft.com/office/drawing/2014/main" id="{CD7D9E55-3A63-75D0-A18C-A7D2E393D40B}"/>
              </a:ext>
            </a:extLst>
          </p:cNvPr>
          <p:cNvPicPr>
            <a:picLocks noChangeAspect="1"/>
          </p:cNvPicPr>
          <p:nvPr/>
        </p:nvPicPr>
        <p:blipFill>
          <a:blip r:embed="rId4"/>
          <a:stretch>
            <a:fillRect/>
          </a:stretch>
        </p:blipFill>
        <p:spPr>
          <a:xfrm>
            <a:off x="6708171" y="2135599"/>
            <a:ext cx="1074134" cy="1074134"/>
          </a:xfrm>
          <a:prstGeom prst="rect">
            <a:avLst/>
          </a:prstGeom>
        </p:spPr>
      </p:pic>
      <p:sp>
        <p:nvSpPr>
          <p:cNvPr id="5" name="object 8">
            <a:extLst>
              <a:ext uri="{FF2B5EF4-FFF2-40B4-BE49-F238E27FC236}">
                <a16:creationId xmlns:a16="http://schemas.microsoft.com/office/drawing/2014/main" id="{DE59F801-FD07-C769-7F70-43CFA95B1071}"/>
              </a:ext>
            </a:extLst>
          </p:cNvPr>
          <p:cNvSpPr txBox="1"/>
          <p:nvPr/>
        </p:nvSpPr>
        <p:spPr>
          <a:xfrm>
            <a:off x="6408721" y="3410723"/>
            <a:ext cx="2459064" cy="227626"/>
          </a:xfrm>
          <a:prstGeom prst="rect">
            <a:avLst/>
          </a:prstGeom>
        </p:spPr>
        <p:txBody>
          <a:bodyPr vert="horz" wrap="square" lIns="0" tIns="12065" rIns="0" bIns="0" rtlCol="0">
            <a:spAutoFit/>
          </a:bodyPr>
          <a:lstStyle/>
          <a:p>
            <a:pPr marL="370840" marR="5080" indent="-358775">
              <a:lnSpc>
                <a:spcPct val="100000"/>
              </a:lnSpc>
              <a:spcBef>
                <a:spcPts val="95"/>
              </a:spcBef>
            </a:pPr>
            <a:r>
              <a:rPr lang="en-GB" sz="1400" b="1" spc="-5" dirty="0">
                <a:latin typeface="Arial"/>
                <a:cs typeface="Arial"/>
              </a:rPr>
              <a:t>Teaching and learning</a:t>
            </a:r>
            <a:endParaRPr sz="1400" dirty="0">
              <a:latin typeface="Arial"/>
              <a:cs typeface="Arial"/>
            </a:endParaRPr>
          </a:p>
        </p:txBody>
      </p:sp>
      <p:sp>
        <p:nvSpPr>
          <p:cNvPr id="6" name="object 9">
            <a:extLst>
              <a:ext uri="{FF2B5EF4-FFF2-40B4-BE49-F238E27FC236}">
                <a16:creationId xmlns:a16="http://schemas.microsoft.com/office/drawing/2014/main" id="{6B5E5ADC-CAEC-EAC8-8F35-C65E8EBE57A4}"/>
              </a:ext>
            </a:extLst>
          </p:cNvPr>
          <p:cNvSpPr txBox="1"/>
          <p:nvPr/>
        </p:nvSpPr>
        <p:spPr>
          <a:xfrm>
            <a:off x="6444232" y="3697978"/>
            <a:ext cx="2234843" cy="1077218"/>
          </a:xfrm>
          <a:prstGeom prst="rect">
            <a:avLst/>
          </a:prstGeom>
        </p:spPr>
        <p:txBody>
          <a:bodyPr vert="horz" wrap="square" lIns="0" tIns="0" rIns="0" bIns="0" rtlCol="0">
            <a:spAutoFit/>
          </a:bodyPr>
          <a:lstStyle/>
          <a:p>
            <a:pPr lvl="0"/>
            <a:r>
              <a:rPr lang="en-GB" sz="1400" dirty="0">
                <a:latin typeface="Arial" panose="020B0604020202020204" pitchFamily="34" charset="0"/>
                <a:cs typeface="Arial" panose="020B0604020202020204" pitchFamily="34" charset="0"/>
              </a:rPr>
              <a:t>Our student experience will be exemplary, </a:t>
            </a:r>
            <a:r>
              <a:rPr lang="en-GB" sz="1400" b="1" dirty="0">
                <a:latin typeface="Arial" panose="020B0604020202020204" pitchFamily="34" charset="0"/>
                <a:cs typeface="Arial" panose="020B0604020202020204" pitchFamily="34" charset="0"/>
              </a:rPr>
              <a:t>ranking within the top quartile </a:t>
            </a:r>
            <a:r>
              <a:rPr lang="en-GB" sz="1400" dirty="0">
                <a:latin typeface="Arial" panose="020B0604020202020204" pitchFamily="34" charset="0"/>
                <a:cs typeface="Arial" panose="020B0604020202020204" pitchFamily="34" charset="0"/>
              </a:rPr>
              <a:t>in the sector for institutional student satisfaction.</a:t>
            </a:r>
          </a:p>
        </p:txBody>
      </p:sp>
      <p:pic>
        <p:nvPicPr>
          <p:cNvPr id="13" name="Picture 12" descr="A black and gold icon of a hand holding a graduation scroll">
            <a:extLst>
              <a:ext uri="{FF2B5EF4-FFF2-40B4-BE49-F238E27FC236}">
                <a16:creationId xmlns:a16="http://schemas.microsoft.com/office/drawing/2014/main" id="{9747A792-E39C-56F9-B257-F0897ADB5BD8}"/>
              </a:ext>
            </a:extLst>
          </p:cNvPr>
          <p:cNvPicPr>
            <a:picLocks noChangeAspect="1"/>
          </p:cNvPicPr>
          <p:nvPr/>
        </p:nvPicPr>
        <p:blipFill>
          <a:blip r:embed="rId5"/>
          <a:stretch>
            <a:fillRect/>
          </a:stretch>
        </p:blipFill>
        <p:spPr>
          <a:xfrm>
            <a:off x="9416960" y="1989161"/>
            <a:ext cx="1192278" cy="1192278"/>
          </a:xfrm>
          <a:prstGeom prst="rect">
            <a:avLst/>
          </a:prstGeom>
        </p:spPr>
      </p:pic>
      <p:sp>
        <p:nvSpPr>
          <p:cNvPr id="12" name="object 10">
            <a:extLst>
              <a:ext uri="{FF2B5EF4-FFF2-40B4-BE49-F238E27FC236}">
                <a16:creationId xmlns:a16="http://schemas.microsoft.com/office/drawing/2014/main" id="{DF2D5167-0FA3-12BE-1E6E-B7162B1B1A2A}"/>
              </a:ext>
            </a:extLst>
          </p:cNvPr>
          <p:cNvSpPr txBox="1"/>
          <p:nvPr/>
        </p:nvSpPr>
        <p:spPr>
          <a:xfrm>
            <a:off x="9171276" y="3361864"/>
            <a:ext cx="3088640" cy="227626"/>
          </a:xfrm>
          <a:prstGeom prst="rect">
            <a:avLst/>
          </a:prstGeom>
        </p:spPr>
        <p:txBody>
          <a:bodyPr vert="horz" wrap="square" lIns="0" tIns="12065" rIns="0" bIns="0" rtlCol="0">
            <a:spAutoFit/>
          </a:bodyPr>
          <a:lstStyle/>
          <a:p>
            <a:pPr marL="12700">
              <a:lnSpc>
                <a:spcPct val="100000"/>
              </a:lnSpc>
              <a:spcBef>
                <a:spcPts val="95"/>
              </a:spcBef>
            </a:pPr>
            <a:r>
              <a:rPr lang="en-GB" sz="1400" b="1" spc="-10" dirty="0">
                <a:latin typeface="Arial"/>
                <a:cs typeface="Arial"/>
              </a:rPr>
              <a:t>Graduate success</a:t>
            </a:r>
            <a:endParaRPr sz="1400" dirty="0">
              <a:latin typeface="Arial"/>
              <a:cs typeface="Arial"/>
            </a:endParaRPr>
          </a:p>
        </p:txBody>
      </p:sp>
      <p:sp>
        <p:nvSpPr>
          <p:cNvPr id="11" name="object 11">
            <a:extLst>
              <a:ext uri="{FF2B5EF4-FFF2-40B4-BE49-F238E27FC236}">
                <a16:creationId xmlns:a16="http://schemas.microsoft.com/office/drawing/2014/main" id="{066CDC06-A8E6-5373-9532-A8F69C976E05}"/>
              </a:ext>
            </a:extLst>
          </p:cNvPr>
          <p:cNvSpPr txBox="1"/>
          <p:nvPr/>
        </p:nvSpPr>
        <p:spPr>
          <a:xfrm>
            <a:off x="9167143" y="3671112"/>
            <a:ext cx="2482198" cy="1077218"/>
          </a:xfrm>
          <a:prstGeom prst="rect">
            <a:avLst/>
          </a:prstGeom>
        </p:spPr>
        <p:txBody>
          <a:bodyPr vert="horz" wrap="square" lIns="0" tIns="0" rIns="0" bIns="0" rtlCol="0">
            <a:spAutoFit/>
          </a:bodyPr>
          <a:lstStyle/>
          <a:p>
            <a:pPr lvl="0"/>
            <a:r>
              <a:rPr lang="en-GB" sz="1400" dirty="0">
                <a:latin typeface="Arial" panose="020B0604020202020204" pitchFamily="34" charset="0"/>
                <a:cs typeface="Arial" panose="020B0604020202020204" pitchFamily="34" charset="0"/>
              </a:rPr>
              <a:t>Our graduates will be amongst the most employable in the UK, ranking within the </a:t>
            </a:r>
            <a:r>
              <a:rPr lang="en-GB" sz="1400" b="1" dirty="0">
                <a:latin typeface="Arial" panose="020B0604020202020204" pitchFamily="34" charset="0"/>
                <a:cs typeface="Arial" panose="020B0604020202020204" pitchFamily="34" charset="0"/>
              </a:rPr>
              <a:t>top 10 </a:t>
            </a:r>
            <a:r>
              <a:rPr lang="en-GB" sz="1400" dirty="0">
                <a:latin typeface="Arial" panose="020B0604020202020204" pitchFamily="34" charset="0"/>
                <a:cs typeface="Arial" panose="020B0604020202020204" pitchFamily="34" charset="0"/>
              </a:rPr>
              <a:t>institutions in the UK for Graduate Outcomes.</a:t>
            </a:r>
          </a:p>
        </p:txBody>
      </p:sp>
      <p:cxnSp>
        <p:nvCxnSpPr>
          <p:cNvPr id="18" name="Straight Connector 17">
            <a:extLst>
              <a:ext uri="{FF2B5EF4-FFF2-40B4-BE49-F238E27FC236}">
                <a16:creationId xmlns:a16="http://schemas.microsoft.com/office/drawing/2014/main" id="{57A13B08-4A2B-D28E-FA86-3A968ECB46F1}"/>
              </a:ext>
              <a:ext uri="{C183D7F6-B498-43B3-948B-1728B52AA6E4}">
                <adec:decorative xmlns:adec="http://schemas.microsoft.com/office/drawing/2017/decorative" val="1"/>
              </a:ext>
            </a:extLst>
          </p:cNvPr>
          <p:cNvCxnSpPr>
            <a:cxnSpLocks/>
          </p:cNvCxnSpPr>
          <p:nvPr/>
        </p:nvCxnSpPr>
        <p:spPr>
          <a:xfrm>
            <a:off x="-95534" y="5131560"/>
            <a:ext cx="12355450" cy="0"/>
          </a:xfrm>
          <a:prstGeom prst="line">
            <a:avLst/>
          </a:prstGeom>
          <a:ln w="28575">
            <a:solidFill>
              <a:srgbClr val="C59A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9AD3646-73CA-87D8-5FC7-67FE02105A1B}"/>
              </a:ext>
              <a:ext uri="{C183D7F6-B498-43B3-948B-1728B52AA6E4}">
                <adec:decorative xmlns:adec="http://schemas.microsoft.com/office/drawing/2017/decorative" val="1"/>
              </a:ext>
            </a:extLst>
          </p:cNvPr>
          <p:cNvCxnSpPr>
            <a:cxnSpLocks/>
          </p:cNvCxnSpPr>
          <p:nvPr/>
        </p:nvCxnSpPr>
        <p:spPr>
          <a:xfrm flipH="1">
            <a:off x="3290628" y="4476467"/>
            <a:ext cx="3521" cy="643316"/>
          </a:xfrm>
          <a:prstGeom prst="line">
            <a:avLst/>
          </a:prstGeom>
          <a:ln w="28575">
            <a:solidFill>
              <a:srgbClr val="C59A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CF4357B-E615-3767-5985-F3480B1D5EDA}"/>
              </a:ext>
              <a:ext uri="{C183D7F6-B498-43B3-948B-1728B52AA6E4}">
                <adec:decorative xmlns:adec="http://schemas.microsoft.com/office/drawing/2017/decorative" val="1"/>
              </a:ext>
            </a:extLst>
          </p:cNvPr>
          <p:cNvCxnSpPr>
            <a:cxnSpLocks/>
          </p:cNvCxnSpPr>
          <p:nvPr/>
        </p:nvCxnSpPr>
        <p:spPr>
          <a:xfrm flipH="1">
            <a:off x="6170306" y="4476467"/>
            <a:ext cx="3521" cy="643316"/>
          </a:xfrm>
          <a:prstGeom prst="line">
            <a:avLst/>
          </a:prstGeom>
          <a:ln w="28575">
            <a:solidFill>
              <a:srgbClr val="C59A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4DB551C-E34C-E4E6-D012-0465DFB7F025}"/>
              </a:ext>
              <a:ext uri="{C183D7F6-B498-43B3-948B-1728B52AA6E4}">
                <adec:decorative xmlns:adec="http://schemas.microsoft.com/office/drawing/2017/decorative" val="1"/>
              </a:ext>
            </a:extLst>
          </p:cNvPr>
          <p:cNvCxnSpPr>
            <a:cxnSpLocks/>
          </p:cNvCxnSpPr>
          <p:nvPr/>
        </p:nvCxnSpPr>
        <p:spPr>
          <a:xfrm flipH="1">
            <a:off x="8872562" y="4476467"/>
            <a:ext cx="3521" cy="643316"/>
          </a:xfrm>
          <a:prstGeom prst="line">
            <a:avLst/>
          </a:prstGeom>
          <a:ln w="28575">
            <a:solidFill>
              <a:srgbClr val="C59A00"/>
            </a:solidFill>
          </a:ln>
        </p:spPr>
        <p:style>
          <a:lnRef idx="1">
            <a:schemeClr val="accent1"/>
          </a:lnRef>
          <a:fillRef idx="0">
            <a:schemeClr val="accent1"/>
          </a:fillRef>
          <a:effectRef idx="0">
            <a:schemeClr val="accent1"/>
          </a:effectRef>
          <a:fontRef idx="minor">
            <a:schemeClr val="tx1"/>
          </a:fontRef>
        </p:style>
      </p:cxnSp>
      <p:pic>
        <p:nvPicPr>
          <p:cNvPr id="32" name="Picture 31" descr="University of Birmingham Crest">
            <a:extLst>
              <a:ext uri="{FF2B5EF4-FFF2-40B4-BE49-F238E27FC236}">
                <a16:creationId xmlns:a16="http://schemas.microsoft.com/office/drawing/2014/main" id="{29198E52-6C98-DD21-A7F9-D05B17B08DB7}"/>
              </a:ext>
            </a:extLst>
          </p:cNvPr>
          <p:cNvPicPr>
            <a:picLocks noChangeAspect="1"/>
          </p:cNvPicPr>
          <p:nvPr/>
        </p:nvPicPr>
        <p:blipFill>
          <a:blip r:embed="rId6"/>
          <a:stretch>
            <a:fillRect/>
          </a:stretch>
        </p:blipFill>
        <p:spPr>
          <a:xfrm>
            <a:off x="558972" y="5857548"/>
            <a:ext cx="1954059" cy="487304"/>
          </a:xfrm>
          <a:prstGeom prst="rect">
            <a:avLst/>
          </a:prstGeom>
        </p:spPr>
      </p:pic>
    </p:spTree>
    <p:extLst>
      <p:ext uri="{BB962C8B-B14F-4D97-AF65-F5344CB8AC3E}">
        <p14:creationId xmlns:p14="http://schemas.microsoft.com/office/powerpoint/2010/main" val="2998004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78BC279E-B5BD-8A89-23DD-16A67E39E336}"/>
              </a:ext>
            </a:extLst>
          </p:cNvPr>
          <p:cNvSpPr txBox="1">
            <a:spLocks noGrp="1"/>
          </p:cNvSpPr>
          <p:nvPr>
            <p:ph type="title" idx="4294967295"/>
          </p:nvPr>
        </p:nvSpPr>
        <p:spPr>
          <a:xfrm>
            <a:off x="463640" y="917588"/>
            <a:ext cx="6158833" cy="4781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i="0" u="none" strike="noStrike" kern="1200" cap="none" spc="0" normalizeH="0" baseline="0" noProof="0" dirty="0">
                <a:ln>
                  <a:noFill/>
                </a:ln>
                <a:solidFill>
                  <a:schemeClr val="tx1"/>
                </a:solidFill>
                <a:effectLst/>
                <a:uLnTx/>
                <a:uFillTx/>
                <a:latin typeface="Times New Roman" panose="02020603050405020304" pitchFamily="18" charset="0"/>
                <a:ea typeface="+mj-ea"/>
                <a:cs typeface="Times New Roman" panose="02020603050405020304" pitchFamily="18" charset="0"/>
              </a:rPr>
              <a:t>Measures of success continued </a:t>
            </a:r>
          </a:p>
        </p:txBody>
      </p:sp>
      <p:pic>
        <p:nvPicPr>
          <p:cNvPr id="20" name="Picture 19" descr="A black and gold icon of the top of the Old Joe clocktower from the University of Birmingham">
            <a:extLst>
              <a:ext uri="{FF2B5EF4-FFF2-40B4-BE49-F238E27FC236}">
                <a16:creationId xmlns:a16="http://schemas.microsoft.com/office/drawing/2014/main" id="{0A9BDA94-1738-98FB-E08A-5343B0D83FCE}"/>
              </a:ext>
            </a:extLst>
          </p:cNvPr>
          <p:cNvPicPr>
            <a:picLocks noChangeAspect="1"/>
          </p:cNvPicPr>
          <p:nvPr/>
        </p:nvPicPr>
        <p:blipFill>
          <a:blip r:embed="rId2"/>
          <a:srcRect b="61220"/>
          <a:stretch>
            <a:fillRect/>
          </a:stretch>
        </p:blipFill>
        <p:spPr>
          <a:xfrm>
            <a:off x="1752040" y="1890530"/>
            <a:ext cx="1104224" cy="1150839"/>
          </a:xfrm>
          <a:prstGeom prst="rect">
            <a:avLst/>
          </a:prstGeom>
        </p:spPr>
      </p:pic>
      <p:sp>
        <p:nvSpPr>
          <p:cNvPr id="6" name="object 11">
            <a:extLst>
              <a:ext uri="{FF2B5EF4-FFF2-40B4-BE49-F238E27FC236}">
                <a16:creationId xmlns:a16="http://schemas.microsoft.com/office/drawing/2014/main" id="{024BA307-C74B-CEC7-9C81-BF0BFC3368A9}"/>
              </a:ext>
            </a:extLst>
          </p:cNvPr>
          <p:cNvSpPr txBox="1"/>
          <p:nvPr/>
        </p:nvSpPr>
        <p:spPr>
          <a:xfrm>
            <a:off x="1205968" y="3222165"/>
            <a:ext cx="3744595"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Pride in our University </a:t>
            </a:r>
            <a:endParaRPr sz="1400" dirty="0">
              <a:latin typeface="Arial"/>
              <a:cs typeface="Arial"/>
            </a:endParaRPr>
          </a:p>
        </p:txBody>
      </p:sp>
      <p:sp>
        <p:nvSpPr>
          <p:cNvPr id="7" name="object 12">
            <a:extLst>
              <a:ext uri="{FF2B5EF4-FFF2-40B4-BE49-F238E27FC236}">
                <a16:creationId xmlns:a16="http://schemas.microsoft.com/office/drawing/2014/main" id="{006C466C-8C16-6C58-B0FF-78E5A7375EC4}"/>
              </a:ext>
            </a:extLst>
          </p:cNvPr>
          <p:cNvSpPr txBox="1"/>
          <p:nvPr/>
        </p:nvSpPr>
        <p:spPr>
          <a:xfrm>
            <a:off x="1219618" y="3536157"/>
            <a:ext cx="2506428" cy="1305486"/>
          </a:xfrm>
          <a:prstGeom prst="rect">
            <a:avLst/>
          </a:prstGeom>
        </p:spPr>
        <p:txBody>
          <a:bodyPr vert="horz" wrap="square" lIns="0" tIns="12700" rIns="0" bIns="0" rtlCol="0">
            <a:spAutoFit/>
          </a:bodyPr>
          <a:lstStyle/>
          <a:p>
            <a:pPr lvl="0"/>
            <a:r>
              <a:rPr lang="en-GB" sz="1400" dirty="0">
                <a:latin typeface="Arial" panose="020B0604020202020204" pitchFamily="34" charset="0"/>
                <a:cs typeface="Arial" panose="020B0604020202020204" pitchFamily="34" charset="0"/>
              </a:rPr>
              <a:t>Our staff will be proud to work at the University; our staff engagement, measured via staff surveys, will compare favourably with top national and international employers.</a:t>
            </a:r>
            <a:endParaRPr lang="en-GB" sz="1200" dirty="0">
              <a:latin typeface="Arial" panose="020B0604020202020204" pitchFamily="34" charset="0"/>
              <a:cs typeface="Arial" panose="020B0604020202020204" pitchFamily="34" charset="0"/>
            </a:endParaRPr>
          </a:p>
        </p:txBody>
      </p:sp>
      <p:pic>
        <p:nvPicPr>
          <p:cNvPr id="19" name="Picture 18" descr="An black and gold icon of a plant and leaves">
            <a:extLst>
              <a:ext uri="{FF2B5EF4-FFF2-40B4-BE49-F238E27FC236}">
                <a16:creationId xmlns:a16="http://schemas.microsoft.com/office/drawing/2014/main" id="{2D2BF3BE-B9CD-28BB-B9F8-7AD25EEB21BD}"/>
              </a:ext>
            </a:extLst>
          </p:cNvPr>
          <p:cNvPicPr>
            <a:picLocks noChangeAspect="1"/>
          </p:cNvPicPr>
          <p:nvPr/>
        </p:nvPicPr>
        <p:blipFill>
          <a:blip r:embed="rId3"/>
          <a:stretch>
            <a:fillRect/>
          </a:stretch>
        </p:blipFill>
        <p:spPr>
          <a:xfrm>
            <a:off x="5211912" y="2200619"/>
            <a:ext cx="896851" cy="896851"/>
          </a:xfrm>
          <a:prstGeom prst="rect">
            <a:avLst/>
          </a:prstGeom>
        </p:spPr>
      </p:pic>
      <p:sp>
        <p:nvSpPr>
          <p:cNvPr id="8" name="object 36">
            <a:extLst>
              <a:ext uri="{FF2B5EF4-FFF2-40B4-BE49-F238E27FC236}">
                <a16:creationId xmlns:a16="http://schemas.microsoft.com/office/drawing/2014/main" id="{3A9DAE99-ABED-C61E-73AF-125111753654}"/>
              </a:ext>
            </a:extLst>
          </p:cNvPr>
          <p:cNvSpPr txBox="1"/>
          <p:nvPr/>
        </p:nvSpPr>
        <p:spPr>
          <a:xfrm>
            <a:off x="4950562" y="3222165"/>
            <a:ext cx="2122170"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Environment</a:t>
            </a:r>
            <a:endParaRPr sz="1400" dirty="0">
              <a:latin typeface="Arial"/>
              <a:cs typeface="Arial"/>
            </a:endParaRPr>
          </a:p>
        </p:txBody>
      </p:sp>
      <p:sp>
        <p:nvSpPr>
          <p:cNvPr id="9" name="object 37">
            <a:extLst>
              <a:ext uri="{FF2B5EF4-FFF2-40B4-BE49-F238E27FC236}">
                <a16:creationId xmlns:a16="http://schemas.microsoft.com/office/drawing/2014/main" id="{04AE793A-C172-ABB0-3DB0-748C022B0458}"/>
              </a:ext>
            </a:extLst>
          </p:cNvPr>
          <p:cNvSpPr txBox="1"/>
          <p:nvPr/>
        </p:nvSpPr>
        <p:spPr>
          <a:xfrm>
            <a:off x="4950563" y="3511985"/>
            <a:ext cx="2133051" cy="1309333"/>
          </a:xfrm>
          <a:prstGeom prst="rect">
            <a:avLst/>
          </a:prstGeom>
        </p:spPr>
        <p:txBody>
          <a:bodyPr vert="horz" wrap="square" lIns="0" tIns="16510" rIns="0" bIns="0" rtlCol="0">
            <a:spAutoFit/>
          </a:bodyPr>
          <a:lstStyle/>
          <a:p>
            <a:pPr>
              <a:spcBef>
                <a:spcPts val="130"/>
              </a:spcBef>
            </a:pPr>
            <a:r>
              <a:rPr lang="en-GB" sz="1400" dirty="0">
                <a:latin typeface="Arial" panose="020B0604020202020204" pitchFamily="34" charset="0"/>
                <a:cs typeface="Arial" panose="020B0604020202020204" pitchFamily="34" charset="0"/>
              </a:rPr>
              <a:t>We will make annual gains in reducing our carbon footprint, aiming to achieve </a:t>
            </a:r>
            <a:r>
              <a:rPr lang="en-GB" sz="1400" b="1" dirty="0">
                <a:latin typeface="Arial" panose="020B0604020202020204" pitchFamily="34" charset="0"/>
                <a:cs typeface="Arial" panose="020B0604020202020204" pitchFamily="34" charset="0"/>
              </a:rPr>
              <a:t>net zero carbon </a:t>
            </a:r>
            <a:r>
              <a:rPr lang="en-GB" sz="1400" dirty="0">
                <a:latin typeface="Arial" panose="020B0604020202020204" pitchFamily="34" charset="0"/>
                <a:cs typeface="Arial" panose="020B0604020202020204" pitchFamily="34" charset="0"/>
              </a:rPr>
              <a:t>for scope 1 and 2 by 2035 and overall by 2045. </a:t>
            </a:r>
            <a:endParaRPr sz="1200" dirty="0">
              <a:latin typeface="Arial" panose="020B0604020202020204" pitchFamily="34" charset="0"/>
              <a:cs typeface="Arial" panose="020B0604020202020204" pitchFamily="34" charset="0"/>
            </a:endParaRPr>
          </a:p>
        </p:txBody>
      </p:sp>
      <p:pic>
        <p:nvPicPr>
          <p:cNvPr id="17" name="Picture 16" descr="A black and gold icon of a bar graph and an arrow pointing up following the upwards trend of the chart.">
            <a:extLst>
              <a:ext uri="{FF2B5EF4-FFF2-40B4-BE49-F238E27FC236}">
                <a16:creationId xmlns:a16="http://schemas.microsoft.com/office/drawing/2014/main" id="{0C87C9A4-903E-5F92-F301-E8F2050EFA6A}"/>
              </a:ext>
            </a:extLst>
          </p:cNvPr>
          <p:cNvPicPr>
            <a:picLocks noChangeAspect="1"/>
          </p:cNvPicPr>
          <p:nvPr/>
        </p:nvPicPr>
        <p:blipFill>
          <a:blip r:embed="rId4"/>
          <a:stretch>
            <a:fillRect/>
          </a:stretch>
        </p:blipFill>
        <p:spPr>
          <a:xfrm>
            <a:off x="8861674" y="2176395"/>
            <a:ext cx="896851" cy="849542"/>
          </a:xfrm>
          <a:prstGeom prst="rect">
            <a:avLst/>
          </a:prstGeom>
        </p:spPr>
      </p:pic>
      <p:sp>
        <p:nvSpPr>
          <p:cNvPr id="10" name="object 38">
            <a:extLst>
              <a:ext uri="{FF2B5EF4-FFF2-40B4-BE49-F238E27FC236}">
                <a16:creationId xmlns:a16="http://schemas.microsoft.com/office/drawing/2014/main" id="{E23C45DA-E351-60D3-359B-F4AC498316A5}"/>
              </a:ext>
            </a:extLst>
          </p:cNvPr>
          <p:cNvSpPr txBox="1"/>
          <p:nvPr/>
        </p:nvSpPr>
        <p:spPr>
          <a:xfrm>
            <a:off x="8377293" y="3196244"/>
            <a:ext cx="3341370" cy="232756"/>
          </a:xfrm>
          <a:prstGeom prst="rect">
            <a:avLst/>
          </a:prstGeom>
        </p:spPr>
        <p:txBody>
          <a:bodyPr vert="horz" wrap="square" lIns="0" tIns="17145" rIns="0" bIns="0" rtlCol="0">
            <a:spAutoFit/>
          </a:bodyPr>
          <a:lstStyle/>
          <a:p>
            <a:pPr marL="12700">
              <a:lnSpc>
                <a:spcPct val="100000"/>
              </a:lnSpc>
              <a:spcBef>
                <a:spcPts val="135"/>
              </a:spcBef>
            </a:pPr>
            <a:r>
              <a:rPr lang="en-GB" sz="1400" b="1" spc="20" dirty="0">
                <a:latin typeface="Arial"/>
                <a:cs typeface="Arial"/>
              </a:rPr>
              <a:t>Finance and growth</a:t>
            </a:r>
            <a:endParaRPr sz="1400" dirty="0">
              <a:latin typeface="Arial"/>
              <a:cs typeface="Arial"/>
            </a:endParaRPr>
          </a:p>
        </p:txBody>
      </p:sp>
      <p:sp>
        <p:nvSpPr>
          <p:cNvPr id="11" name="object 39">
            <a:extLst>
              <a:ext uri="{FF2B5EF4-FFF2-40B4-BE49-F238E27FC236}">
                <a16:creationId xmlns:a16="http://schemas.microsoft.com/office/drawing/2014/main" id="{22886A23-E513-8422-B541-CC7C39123001}"/>
              </a:ext>
            </a:extLst>
          </p:cNvPr>
          <p:cNvSpPr txBox="1"/>
          <p:nvPr/>
        </p:nvSpPr>
        <p:spPr>
          <a:xfrm>
            <a:off x="8377293" y="3515832"/>
            <a:ext cx="2762464" cy="1305486"/>
          </a:xfrm>
          <a:prstGeom prst="rect">
            <a:avLst/>
          </a:prstGeom>
        </p:spPr>
        <p:txBody>
          <a:bodyPr vert="horz" wrap="square" lIns="0" tIns="12700" rIns="0" bIns="0" rtlCol="0">
            <a:spAutoFit/>
          </a:bodyPr>
          <a:lstStyle/>
          <a:p>
            <a:pPr marL="12700" marR="5080">
              <a:spcBef>
                <a:spcPts val="100"/>
              </a:spcBef>
            </a:pPr>
            <a:r>
              <a:rPr lang="en-GB" sz="1400" dirty="0">
                <a:latin typeface="Arial" panose="020B0604020202020204" pitchFamily="34" charset="0"/>
                <a:cs typeface="Arial" panose="020B0604020202020204" pitchFamily="34" charset="0"/>
              </a:rPr>
              <a:t>We will continue to ensure our capacity to invest in our core activities, by maintaining a strong EBITDA, and our overall income per FTE will be amongst the </a:t>
            </a:r>
            <a:r>
              <a:rPr lang="en-GB" sz="1400" b="1" dirty="0">
                <a:latin typeface="Arial" panose="020B0604020202020204" pitchFamily="34" charset="0"/>
                <a:cs typeface="Arial" panose="020B0604020202020204" pitchFamily="34" charset="0"/>
              </a:rPr>
              <a:t>top 10 in the UK. </a:t>
            </a:r>
            <a:endParaRPr sz="1400" b="1" dirty="0">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128BD677-62C0-FA68-FCE3-81B5C8DC1BE7}"/>
              </a:ext>
              <a:ext uri="{C183D7F6-B498-43B3-948B-1728B52AA6E4}">
                <adec:decorative xmlns:adec="http://schemas.microsoft.com/office/drawing/2017/decorative" val="1"/>
              </a:ext>
            </a:extLst>
          </p:cNvPr>
          <p:cNvCxnSpPr>
            <a:cxnSpLocks/>
          </p:cNvCxnSpPr>
          <p:nvPr/>
        </p:nvCxnSpPr>
        <p:spPr>
          <a:xfrm>
            <a:off x="-95534" y="5131560"/>
            <a:ext cx="12287534" cy="0"/>
          </a:xfrm>
          <a:prstGeom prst="line">
            <a:avLst/>
          </a:prstGeom>
          <a:ln w="28575">
            <a:solidFill>
              <a:srgbClr val="C59A00"/>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A73C39-6ED0-1D35-94FD-D593CE03E0A0}"/>
              </a:ext>
              <a:ext uri="{C183D7F6-B498-43B3-948B-1728B52AA6E4}">
                <adec:decorative xmlns:adec="http://schemas.microsoft.com/office/drawing/2017/decorative" val="1"/>
              </a:ext>
            </a:extLst>
          </p:cNvPr>
          <p:cNvCxnSpPr>
            <a:cxnSpLocks/>
          </p:cNvCxnSpPr>
          <p:nvPr/>
        </p:nvCxnSpPr>
        <p:spPr>
          <a:xfrm flipH="1">
            <a:off x="4143869" y="4476467"/>
            <a:ext cx="3521" cy="643316"/>
          </a:xfrm>
          <a:prstGeom prst="line">
            <a:avLst/>
          </a:prstGeom>
          <a:ln w="28575">
            <a:solidFill>
              <a:srgbClr val="C59A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63CA620-E2DF-B7B0-AB57-2389366F5AD7}"/>
              </a:ext>
              <a:ext uri="{C183D7F6-B498-43B3-948B-1728B52AA6E4}">
                <adec:decorative xmlns:adec="http://schemas.microsoft.com/office/drawing/2017/decorative" val="1"/>
              </a:ext>
            </a:extLst>
          </p:cNvPr>
          <p:cNvCxnSpPr>
            <a:cxnSpLocks/>
          </p:cNvCxnSpPr>
          <p:nvPr/>
        </p:nvCxnSpPr>
        <p:spPr>
          <a:xfrm flipH="1">
            <a:off x="7797152" y="4476467"/>
            <a:ext cx="3521" cy="643316"/>
          </a:xfrm>
          <a:prstGeom prst="line">
            <a:avLst/>
          </a:prstGeom>
          <a:ln w="28575">
            <a:solidFill>
              <a:srgbClr val="C59A00"/>
            </a:solidFill>
          </a:ln>
        </p:spPr>
        <p:style>
          <a:lnRef idx="1">
            <a:schemeClr val="accent1"/>
          </a:lnRef>
          <a:fillRef idx="0">
            <a:schemeClr val="accent1"/>
          </a:fillRef>
          <a:effectRef idx="0">
            <a:schemeClr val="accent1"/>
          </a:effectRef>
          <a:fontRef idx="minor">
            <a:schemeClr val="tx1"/>
          </a:fontRef>
        </p:style>
      </p:cxnSp>
      <p:pic>
        <p:nvPicPr>
          <p:cNvPr id="22" name="Picture 21" descr="University of Birmingham Crest">
            <a:extLst>
              <a:ext uri="{FF2B5EF4-FFF2-40B4-BE49-F238E27FC236}">
                <a16:creationId xmlns:a16="http://schemas.microsoft.com/office/drawing/2014/main" id="{44F19CE8-AF4C-FA37-6277-2B5A1D47FB8A}"/>
              </a:ext>
            </a:extLst>
          </p:cNvPr>
          <p:cNvPicPr>
            <a:picLocks noChangeAspect="1"/>
          </p:cNvPicPr>
          <p:nvPr/>
        </p:nvPicPr>
        <p:blipFill>
          <a:blip r:embed="rId5"/>
          <a:stretch>
            <a:fillRect/>
          </a:stretch>
        </p:blipFill>
        <p:spPr>
          <a:xfrm>
            <a:off x="558972" y="5857548"/>
            <a:ext cx="1954059" cy="487304"/>
          </a:xfrm>
          <a:prstGeom prst="rect">
            <a:avLst/>
          </a:prstGeom>
        </p:spPr>
      </p:pic>
    </p:spTree>
    <p:extLst>
      <p:ext uri="{BB962C8B-B14F-4D97-AF65-F5344CB8AC3E}">
        <p14:creationId xmlns:p14="http://schemas.microsoft.com/office/powerpoint/2010/main" val="1802394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F4DFB1-34C7-8749-B23E-0560820AC4B2}"/>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FC3A4042-901A-189A-6CE7-2BC670BA2F48}"/>
              </a:ext>
              <a:ext uri="{C183D7F6-B498-43B3-948B-1728B52AA6E4}">
                <adec:decorative xmlns:adec="http://schemas.microsoft.com/office/drawing/2017/decorative" val="1"/>
              </a:ext>
            </a:extLst>
          </p:cNvPr>
          <p:cNvSpPr/>
          <p:nvPr/>
        </p:nvSpPr>
        <p:spPr>
          <a:xfrm>
            <a:off x="6096000" y="0"/>
            <a:ext cx="6096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1. Title 3">
            <a:extLst>
              <a:ext uri="{FF2B5EF4-FFF2-40B4-BE49-F238E27FC236}">
                <a16:creationId xmlns:a16="http://schemas.microsoft.com/office/drawing/2014/main" id="{A8A5D5BA-1D47-1E69-6412-962C6F085612}"/>
              </a:ext>
            </a:extLst>
          </p:cNvPr>
          <p:cNvSpPr>
            <a:spLocks noGrp="1"/>
          </p:cNvSpPr>
          <p:nvPr>
            <p:ph type="ctrTitle"/>
          </p:nvPr>
        </p:nvSpPr>
        <p:spPr>
          <a:xfrm>
            <a:off x="406400" y="2900648"/>
            <a:ext cx="5377951" cy="1433425"/>
          </a:xfrm>
        </p:spPr>
        <p:txBody>
          <a:bodyPr/>
          <a:lstStyle/>
          <a:p>
            <a:pPr marR="58419">
              <a:lnSpc>
                <a:spcPct val="100000"/>
              </a:lnSpc>
            </a:pPr>
            <a:r>
              <a:rPr lang="en-GB" sz="4000" dirty="0">
                <a:solidFill>
                  <a:srgbClr val="FAFAFA"/>
                </a:solidFill>
              </a:rPr>
              <a:t>Birmingham 2030</a:t>
            </a:r>
            <a:br>
              <a:rPr lang="en-GB" sz="4000" dirty="0">
                <a:solidFill>
                  <a:srgbClr val="FAFAFA"/>
                </a:solidFill>
              </a:rPr>
            </a:br>
            <a:r>
              <a:rPr lang="en-GB" sz="4000" dirty="0">
                <a:solidFill>
                  <a:srgbClr val="FAFAFA"/>
                </a:solidFill>
              </a:rPr>
              <a:t>Strategic Framework</a:t>
            </a:r>
            <a:endParaRPr lang="en-GB" sz="3200" dirty="0"/>
          </a:p>
        </p:txBody>
      </p:sp>
      <p:sp>
        <p:nvSpPr>
          <p:cNvPr id="6" name="2. Subtitle 5">
            <a:extLst>
              <a:ext uri="{FF2B5EF4-FFF2-40B4-BE49-F238E27FC236}">
                <a16:creationId xmlns:a16="http://schemas.microsoft.com/office/drawing/2014/main" id="{C0830568-3512-2F53-28D7-A23F2E01EAD9}"/>
              </a:ext>
            </a:extLst>
          </p:cNvPr>
          <p:cNvSpPr>
            <a:spLocks noGrp="1"/>
          </p:cNvSpPr>
          <p:nvPr>
            <p:ph type="subTitle" idx="1"/>
          </p:nvPr>
        </p:nvSpPr>
        <p:spPr>
          <a:xfrm>
            <a:off x="9143999" y="6362873"/>
            <a:ext cx="2800439" cy="395375"/>
          </a:xfrm>
        </p:spPr>
        <p:txBody>
          <a:bodyPr>
            <a:normAutofit/>
          </a:bodyPr>
          <a:lstStyle/>
          <a:p>
            <a:pPr algn="r"/>
            <a:r>
              <a:rPr lang="en-GB" sz="1600" dirty="0" err="1">
                <a:solidFill>
                  <a:schemeClr val="tx1"/>
                </a:solidFill>
              </a:rPr>
              <a:t>www.bham.ac.uk</a:t>
            </a:r>
            <a:r>
              <a:rPr lang="en-GB" sz="1600" dirty="0">
                <a:solidFill>
                  <a:schemeClr val="tx1"/>
                </a:solidFill>
              </a:rPr>
              <a:t>/2030</a:t>
            </a:r>
          </a:p>
          <a:p>
            <a:endParaRPr lang="en-GB" dirty="0"/>
          </a:p>
        </p:txBody>
      </p:sp>
      <p:pic>
        <p:nvPicPr>
          <p:cNvPr id="7" name="Picture 6" descr="University of Birmingham crest and logo">
            <a:extLst>
              <a:ext uri="{FF2B5EF4-FFF2-40B4-BE49-F238E27FC236}">
                <a16:creationId xmlns:a16="http://schemas.microsoft.com/office/drawing/2014/main" id="{AAEED623-A9F6-5B21-CCCA-95A2A15DCCAA}"/>
              </a:ext>
            </a:extLst>
          </p:cNvPr>
          <p:cNvPicPr>
            <a:picLocks noChangeAspect="1"/>
          </p:cNvPicPr>
          <p:nvPr/>
        </p:nvPicPr>
        <p:blipFill>
          <a:blip r:embed="rId3"/>
          <a:stretch>
            <a:fillRect/>
          </a:stretch>
        </p:blipFill>
        <p:spPr>
          <a:xfrm>
            <a:off x="509431" y="2194605"/>
            <a:ext cx="1953808" cy="497017"/>
          </a:xfrm>
          <a:prstGeom prst="rect">
            <a:avLst/>
          </a:prstGeom>
        </p:spPr>
      </p:pic>
      <p:pic>
        <p:nvPicPr>
          <p:cNvPr id="2" name="Picture 1" descr="A digaram of a wheel showing the 6 key focus areas of the strategic framework with the book and the magnifing glass highlight ">
            <a:extLst>
              <a:ext uri="{FF2B5EF4-FFF2-40B4-BE49-F238E27FC236}">
                <a16:creationId xmlns:a16="http://schemas.microsoft.com/office/drawing/2014/main" id="{CDE3A3C8-A432-F35D-7B83-46F427253570}"/>
              </a:ext>
            </a:extLst>
          </p:cNvPr>
          <p:cNvPicPr>
            <a:picLocks noChangeAspect="1"/>
          </p:cNvPicPr>
          <p:nvPr/>
        </p:nvPicPr>
        <p:blipFill>
          <a:blip r:embed="rId4">
            <a:extLst>
              <a:ext uri="{28A0092B-C50C-407E-A947-70E740481C1C}">
                <a14:useLocalDpi xmlns:a14="http://schemas.microsoft.com/office/drawing/2010/main" val="0"/>
              </a:ext>
            </a:extLst>
          </a:blip>
          <a:srcRect t="8675" b="9972"/>
          <a:stretch>
            <a:fillRect/>
          </a:stretch>
        </p:blipFill>
        <p:spPr>
          <a:xfrm>
            <a:off x="6362163" y="380329"/>
            <a:ext cx="5582275" cy="6033737"/>
          </a:xfrm>
          <a:prstGeom prst="rect">
            <a:avLst/>
          </a:prstGeom>
        </p:spPr>
      </p:pic>
    </p:spTree>
    <p:extLst>
      <p:ext uri="{BB962C8B-B14F-4D97-AF65-F5344CB8AC3E}">
        <p14:creationId xmlns:p14="http://schemas.microsoft.com/office/powerpoint/2010/main" val="1262085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3F2164B-6577-EE79-AE78-481352BBC82B}"/>
              </a:ext>
              <a:ext uri="{C183D7F6-B498-43B3-948B-1728B52AA6E4}">
                <adec:decorative xmlns:adec="http://schemas.microsoft.com/office/drawing/2017/decorative" val="1"/>
              </a:ext>
            </a:extLst>
          </p:cNvPr>
          <p:cNvSpPr/>
          <p:nvPr/>
        </p:nvSpPr>
        <p:spPr>
          <a:xfrm>
            <a:off x="0" y="287867"/>
            <a:ext cx="5786438" cy="1440922"/>
          </a:xfrm>
          <a:prstGeom prst="rect">
            <a:avLst/>
          </a:prstGeom>
          <a:ln>
            <a:solidFill>
              <a:srgbClr val="1B1B1B"/>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ln>
                <a:solidFill>
                  <a:sysClr val="windowText" lastClr="000000"/>
                </a:solidFill>
              </a:ln>
              <a:solidFill>
                <a:sysClr val="windowText" lastClr="000000"/>
              </a:solidFill>
            </a:endParaRPr>
          </a:p>
        </p:txBody>
      </p:sp>
      <p:sp>
        <p:nvSpPr>
          <p:cNvPr id="8" name="object 5">
            <a:extLst>
              <a:ext uri="{FF2B5EF4-FFF2-40B4-BE49-F238E27FC236}">
                <a16:creationId xmlns:a16="http://schemas.microsoft.com/office/drawing/2014/main" id="{D3BD9722-C0DD-9B6F-EC14-8B7E62BA9352}"/>
              </a:ext>
            </a:extLst>
          </p:cNvPr>
          <p:cNvSpPr txBox="1">
            <a:spLocks noGrp="1"/>
          </p:cNvSpPr>
          <p:nvPr>
            <p:ph type="title"/>
          </p:nvPr>
        </p:nvSpPr>
        <p:spPr>
          <a:xfrm>
            <a:off x="672684" y="257468"/>
            <a:ext cx="6157285" cy="1370247"/>
          </a:xfrm>
          <a:prstGeom prst="rect">
            <a:avLst/>
          </a:prstGeom>
        </p:spPr>
        <p:txBody>
          <a:bodyPr vert="horz" wrap="square" lIns="0" tIns="137795" rIns="0" bIns="0" rtlCol="0">
            <a:spAutoFit/>
          </a:bodyPr>
          <a:lstStyle/>
          <a:p>
            <a:pPr marL="12700" marR="5080">
              <a:lnSpc>
                <a:spcPct val="100000"/>
              </a:lnSpc>
              <a:spcBef>
                <a:spcPts val="1085"/>
              </a:spcBef>
            </a:pPr>
            <a:r>
              <a:rPr lang="en-GB" sz="4000" b="0" dirty="0">
                <a:solidFill>
                  <a:schemeClr val="bg1"/>
                </a:solidFill>
              </a:rPr>
              <a:t>Birmingham </a:t>
            </a:r>
            <a:r>
              <a:rPr sz="4000" b="0" dirty="0">
                <a:solidFill>
                  <a:schemeClr val="bg1"/>
                </a:solidFill>
              </a:rPr>
              <a:t>2030:  </a:t>
            </a:r>
            <a:br>
              <a:rPr lang="en-GB" sz="4000" b="0" dirty="0">
                <a:solidFill>
                  <a:schemeClr val="bg1"/>
                </a:solidFill>
              </a:rPr>
            </a:br>
            <a:r>
              <a:rPr lang="en-GB" sz="4000" b="0" dirty="0">
                <a:solidFill>
                  <a:schemeClr val="bg1"/>
                </a:solidFill>
              </a:rPr>
              <a:t>Our ambition</a:t>
            </a:r>
            <a:endParaRPr sz="4000" b="0" dirty="0">
              <a:solidFill>
                <a:schemeClr val="bg1"/>
              </a:solidFill>
            </a:endParaRPr>
          </a:p>
        </p:txBody>
      </p:sp>
      <p:sp>
        <p:nvSpPr>
          <p:cNvPr id="9" name="object 6">
            <a:extLst>
              <a:ext uri="{FF2B5EF4-FFF2-40B4-BE49-F238E27FC236}">
                <a16:creationId xmlns:a16="http://schemas.microsoft.com/office/drawing/2014/main" id="{6E4D86FC-38A1-FA53-1D09-730B8CE54F2F}"/>
              </a:ext>
            </a:extLst>
          </p:cNvPr>
          <p:cNvSpPr txBox="1"/>
          <p:nvPr/>
        </p:nvSpPr>
        <p:spPr>
          <a:xfrm>
            <a:off x="558972" y="2014439"/>
            <a:ext cx="6977902" cy="3626827"/>
          </a:xfrm>
          <a:prstGeom prst="rect">
            <a:avLst/>
          </a:prstGeom>
        </p:spPr>
        <p:txBody>
          <a:bodyPr vert="horz" wrap="square" lIns="0" tIns="12065" rIns="0" bIns="0" rtlCol="0">
            <a:spAutoFit/>
          </a:bodyPr>
          <a:lstStyle/>
          <a:p>
            <a:pPr marL="12700" marR="349885">
              <a:lnSpc>
                <a:spcPct val="101000"/>
              </a:lnSpc>
              <a:spcBef>
                <a:spcPts val="95"/>
              </a:spcBef>
            </a:pPr>
            <a:r>
              <a:rPr sz="1600" b="1" spc="10" dirty="0">
                <a:latin typeface="Arial"/>
                <a:cs typeface="Arial"/>
              </a:rPr>
              <a:t>Over the next decade, our </a:t>
            </a:r>
            <a:r>
              <a:rPr sz="1600" b="1" spc="5" dirty="0">
                <a:latin typeface="Arial"/>
                <a:cs typeface="Arial"/>
              </a:rPr>
              <a:t>aspiration is </a:t>
            </a:r>
            <a:r>
              <a:rPr sz="1600" b="1" spc="10" dirty="0">
                <a:latin typeface="Arial"/>
                <a:cs typeface="Arial"/>
              </a:rPr>
              <a:t>to </a:t>
            </a:r>
            <a:r>
              <a:rPr sz="1600" b="1" spc="5" dirty="0">
                <a:latin typeface="Arial"/>
                <a:cs typeface="Arial"/>
              </a:rPr>
              <a:t>establish </a:t>
            </a:r>
            <a:r>
              <a:rPr sz="1600" b="1" spc="-670" dirty="0">
                <a:latin typeface="Arial"/>
                <a:cs typeface="Arial"/>
              </a:rPr>
              <a:t> </a:t>
            </a:r>
            <a:r>
              <a:rPr sz="1600" b="1" spc="5" dirty="0">
                <a:latin typeface="Arial"/>
                <a:cs typeface="Arial"/>
              </a:rPr>
              <a:t>Birmingham </a:t>
            </a:r>
            <a:r>
              <a:rPr sz="1600" b="1" spc="10" dirty="0">
                <a:latin typeface="Arial"/>
                <a:cs typeface="Arial"/>
              </a:rPr>
              <a:t>in the top 50 of the </a:t>
            </a:r>
            <a:r>
              <a:rPr sz="1600" b="1" spc="-5" dirty="0">
                <a:latin typeface="Arial"/>
                <a:cs typeface="Arial"/>
              </a:rPr>
              <a:t>world’s </a:t>
            </a:r>
            <a:r>
              <a:rPr sz="1600" b="1" spc="10" dirty="0">
                <a:latin typeface="Arial"/>
                <a:cs typeface="Arial"/>
              </a:rPr>
              <a:t>leading universities.</a:t>
            </a:r>
            <a:endParaRPr lang="en-GB" sz="1600" b="1" dirty="0">
              <a:latin typeface="Arial"/>
              <a:cs typeface="Arial"/>
            </a:endParaRPr>
          </a:p>
          <a:p>
            <a:pPr marL="12700" marR="349885">
              <a:lnSpc>
                <a:spcPct val="101000"/>
              </a:lnSpc>
              <a:spcBef>
                <a:spcPts val="95"/>
              </a:spcBef>
            </a:pPr>
            <a:endParaRPr lang="en-GB" sz="1600" b="1" spc="15" dirty="0">
              <a:latin typeface="Arial"/>
              <a:cs typeface="Arial"/>
            </a:endParaRPr>
          </a:p>
          <a:p>
            <a:pPr marL="12700" marR="349885">
              <a:lnSpc>
                <a:spcPct val="101000"/>
              </a:lnSpc>
              <a:spcBef>
                <a:spcPts val="95"/>
              </a:spcBef>
            </a:pPr>
            <a:r>
              <a:rPr sz="1400" spc="15" dirty="0">
                <a:latin typeface="Arial"/>
                <a:cs typeface="Arial"/>
              </a:rPr>
              <a:t>Our </a:t>
            </a:r>
            <a:r>
              <a:rPr sz="1400" spc="10" dirty="0">
                <a:latin typeface="Arial"/>
                <a:cs typeface="Arial"/>
              </a:rPr>
              <a:t>Strat</a:t>
            </a:r>
            <a:r>
              <a:rPr lang="en-GB" sz="1400" spc="10" dirty="0">
                <a:latin typeface="Arial"/>
                <a:cs typeface="Arial"/>
              </a:rPr>
              <a:t>e</a:t>
            </a:r>
            <a:r>
              <a:rPr sz="1400" spc="10" dirty="0" err="1">
                <a:latin typeface="Arial"/>
                <a:cs typeface="Arial"/>
              </a:rPr>
              <a:t>gic</a:t>
            </a:r>
            <a:r>
              <a:rPr sz="1400" spc="10" dirty="0">
                <a:latin typeface="Arial"/>
                <a:cs typeface="Arial"/>
              </a:rPr>
              <a:t> </a:t>
            </a:r>
            <a:r>
              <a:rPr sz="1400" spc="15" dirty="0">
                <a:latin typeface="Arial"/>
                <a:cs typeface="Arial"/>
              </a:rPr>
              <a:t>Framework </a:t>
            </a:r>
            <a:r>
              <a:rPr sz="1400" spc="10" dirty="0">
                <a:latin typeface="Arial"/>
                <a:cs typeface="Arial"/>
              </a:rPr>
              <a:t>sets out how </a:t>
            </a:r>
            <a:r>
              <a:rPr sz="1400" spc="15" dirty="0">
                <a:latin typeface="Arial"/>
                <a:cs typeface="Arial"/>
              </a:rPr>
              <a:t>we </a:t>
            </a:r>
            <a:r>
              <a:rPr sz="1400" spc="5" dirty="0">
                <a:latin typeface="Arial"/>
                <a:cs typeface="Arial"/>
              </a:rPr>
              <a:t>will </a:t>
            </a:r>
            <a:r>
              <a:rPr sz="1400" spc="10" dirty="0">
                <a:latin typeface="Arial"/>
                <a:cs typeface="Arial"/>
              </a:rPr>
              <a:t>pursue this </a:t>
            </a:r>
            <a:r>
              <a:rPr sz="1400" spc="5" dirty="0">
                <a:latin typeface="Arial"/>
                <a:cs typeface="Arial"/>
              </a:rPr>
              <a:t>highly-</a:t>
            </a:r>
            <a:r>
              <a:rPr sz="1400" spc="10" dirty="0">
                <a:latin typeface="Arial"/>
                <a:cs typeface="Arial"/>
              </a:rPr>
              <a:t>challenging</a:t>
            </a:r>
            <a:r>
              <a:rPr sz="1400" spc="15" dirty="0">
                <a:latin typeface="Arial"/>
                <a:cs typeface="Arial"/>
              </a:rPr>
              <a:t> </a:t>
            </a:r>
            <a:r>
              <a:rPr sz="1400" spc="5" dirty="0">
                <a:latin typeface="Arial"/>
                <a:cs typeface="Arial"/>
              </a:rPr>
              <a:t>ambition.</a:t>
            </a:r>
            <a:r>
              <a:rPr sz="1400" spc="20" dirty="0">
                <a:latin typeface="Arial"/>
                <a:cs typeface="Arial"/>
              </a:rPr>
              <a:t> </a:t>
            </a:r>
            <a:r>
              <a:rPr sz="1400" spc="10" dirty="0">
                <a:latin typeface="Arial"/>
                <a:cs typeface="Arial"/>
              </a:rPr>
              <a:t>With</a:t>
            </a:r>
            <a:r>
              <a:rPr sz="1400" spc="20" dirty="0">
                <a:latin typeface="Arial"/>
                <a:cs typeface="Arial"/>
              </a:rPr>
              <a:t> </a:t>
            </a:r>
            <a:r>
              <a:rPr sz="1400" spc="5" dirty="0">
                <a:latin typeface="Arial"/>
                <a:cs typeface="Arial"/>
              </a:rPr>
              <a:t>world-class</a:t>
            </a:r>
            <a:r>
              <a:rPr sz="1400" spc="20" dirty="0">
                <a:latin typeface="Arial"/>
                <a:cs typeface="Arial"/>
              </a:rPr>
              <a:t> </a:t>
            </a:r>
            <a:r>
              <a:rPr sz="1400" spc="10" dirty="0">
                <a:latin typeface="Arial"/>
                <a:cs typeface="Arial"/>
              </a:rPr>
              <a:t>research</a:t>
            </a:r>
            <a:r>
              <a:rPr sz="1400" spc="20" dirty="0">
                <a:latin typeface="Arial"/>
                <a:cs typeface="Arial"/>
              </a:rPr>
              <a:t> </a:t>
            </a:r>
            <a:r>
              <a:rPr sz="1400" spc="10" dirty="0">
                <a:latin typeface="Arial"/>
                <a:cs typeface="Arial"/>
              </a:rPr>
              <a:t>and</a:t>
            </a:r>
            <a:r>
              <a:rPr sz="1400" spc="20" dirty="0">
                <a:latin typeface="Arial"/>
                <a:cs typeface="Arial"/>
              </a:rPr>
              <a:t> </a:t>
            </a:r>
            <a:r>
              <a:rPr sz="1400" spc="5" dirty="0">
                <a:latin typeface="Arial"/>
                <a:cs typeface="Arial"/>
              </a:rPr>
              <a:t>outstanding</a:t>
            </a:r>
            <a:r>
              <a:rPr sz="1400" spc="20" dirty="0">
                <a:latin typeface="Arial"/>
                <a:cs typeface="Arial"/>
              </a:rPr>
              <a:t> </a:t>
            </a:r>
            <a:r>
              <a:rPr sz="1400" spc="5" dirty="0">
                <a:latin typeface="Arial"/>
                <a:cs typeface="Arial"/>
              </a:rPr>
              <a:t>global education </a:t>
            </a:r>
            <a:r>
              <a:rPr sz="1400" spc="10" dirty="0">
                <a:latin typeface="Arial"/>
                <a:cs typeface="Arial"/>
              </a:rPr>
              <a:t>as our core mission,</a:t>
            </a:r>
            <a:r>
              <a:rPr lang="en-GB" sz="1400" spc="10" dirty="0">
                <a:latin typeface="Arial"/>
                <a:cs typeface="Arial"/>
              </a:rPr>
              <a:t> </a:t>
            </a:r>
            <a:r>
              <a:rPr sz="1400" spc="15" dirty="0">
                <a:latin typeface="Arial"/>
                <a:cs typeface="Arial"/>
              </a:rPr>
              <a:t>we</a:t>
            </a:r>
            <a:r>
              <a:rPr sz="1400" spc="10" dirty="0">
                <a:latin typeface="Arial"/>
                <a:cs typeface="Arial"/>
              </a:rPr>
              <a:t> </a:t>
            </a:r>
            <a:r>
              <a:rPr sz="1400" spc="5" dirty="0">
                <a:latin typeface="Arial"/>
                <a:cs typeface="Arial"/>
              </a:rPr>
              <a:t>will</a:t>
            </a:r>
            <a:r>
              <a:rPr sz="1400" spc="10" dirty="0">
                <a:latin typeface="Arial"/>
                <a:cs typeface="Arial"/>
              </a:rPr>
              <a:t> strive to </a:t>
            </a:r>
            <a:r>
              <a:rPr sz="1400" spc="5" dirty="0">
                <a:latin typeface="Arial"/>
                <a:cs typeface="Arial"/>
              </a:rPr>
              <a:t>increase</a:t>
            </a:r>
            <a:r>
              <a:rPr sz="1400" spc="10" dirty="0">
                <a:latin typeface="Arial"/>
                <a:cs typeface="Arial"/>
              </a:rPr>
              <a:t> the </a:t>
            </a:r>
            <a:r>
              <a:rPr sz="1400" spc="15" dirty="0">
                <a:latin typeface="Arial"/>
                <a:cs typeface="Arial"/>
              </a:rPr>
              <a:t>volume</a:t>
            </a:r>
            <a:r>
              <a:rPr sz="1400" spc="10" dirty="0">
                <a:latin typeface="Arial"/>
                <a:cs typeface="Arial"/>
              </a:rPr>
              <a:t> and </a:t>
            </a:r>
            <a:r>
              <a:rPr sz="1400" spc="-530" dirty="0">
                <a:latin typeface="Arial"/>
                <a:cs typeface="Arial"/>
              </a:rPr>
              <a:t> </a:t>
            </a:r>
            <a:r>
              <a:rPr sz="1400" spc="5" dirty="0">
                <a:latin typeface="Arial"/>
                <a:cs typeface="Arial"/>
              </a:rPr>
              <a:t>quality</a:t>
            </a:r>
            <a:r>
              <a:rPr sz="1400" spc="10" dirty="0">
                <a:latin typeface="Arial"/>
                <a:cs typeface="Arial"/>
              </a:rPr>
              <a:t> </a:t>
            </a:r>
            <a:r>
              <a:rPr sz="1400" spc="5" dirty="0">
                <a:latin typeface="Arial"/>
                <a:cs typeface="Arial"/>
              </a:rPr>
              <a:t>of</a:t>
            </a:r>
            <a:r>
              <a:rPr sz="1400" spc="10" dirty="0">
                <a:latin typeface="Arial"/>
                <a:cs typeface="Arial"/>
              </a:rPr>
              <a:t> our research</a:t>
            </a:r>
            <a:r>
              <a:rPr sz="1400" spc="15" dirty="0">
                <a:latin typeface="Arial"/>
                <a:cs typeface="Arial"/>
              </a:rPr>
              <a:t> </a:t>
            </a:r>
            <a:r>
              <a:rPr sz="1400" spc="10" dirty="0">
                <a:latin typeface="Arial"/>
                <a:cs typeface="Arial"/>
              </a:rPr>
              <a:t>to </a:t>
            </a:r>
            <a:r>
              <a:rPr sz="1400" spc="15" dirty="0">
                <a:latin typeface="Arial"/>
                <a:cs typeface="Arial"/>
              </a:rPr>
              <a:t>make</a:t>
            </a:r>
            <a:r>
              <a:rPr sz="1400" spc="10" dirty="0">
                <a:latin typeface="Arial"/>
                <a:cs typeface="Arial"/>
              </a:rPr>
              <a:t> an even </a:t>
            </a:r>
            <a:r>
              <a:rPr sz="1400" spc="5" dirty="0">
                <a:latin typeface="Arial"/>
                <a:cs typeface="Arial"/>
              </a:rPr>
              <a:t>greater</a:t>
            </a:r>
            <a:r>
              <a:rPr sz="1400" spc="10" dirty="0">
                <a:latin typeface="Arial"/>
                <a:cs typeface="Arial"/>
              </a:rPr>
              <a:t> </a:t>
            </a:r>
            <a:r>
              <a:rPr sz="1400" spc="5" dirty="0">
                <a:latin typeface="Arial"/>
                <a:cs typeface="Arial"/>
              </a:rPr>
              <a:t>difference</a:t>
            </a:r>
            <a:r>
              <a:rPr sz="1400" spc="10" dirty="0">
                <a:latin typeface="Arial"/>
                <a:cs typeface="Arial"/>
              </a:rPr>
              <a:t> to the</a:t>
            </a:r>
            <a:r>
              <a:rPr sz="1400" spc="15" dirty="0">
                <a:latin typeface="Arial"/>
                <a:cs typeface="Arial"/>
              </a:rPr>
              <a:t> </a:t>
            </a:r>
            <a:r>
              <a:rPr sz="1400" spc="5" dirty="0">
                <a:latin typeface="Arial"/>
                <a:cs typeface="Arial"/>
              </a:rPr>
              <a:t>world </a:t>
            </a:r>
            <a:r>
              <a:rPr lang="en-GB" sz="1400" spc="10" dirty="0">
                <a:latin typeface="Arial"/>
                <a:cs typeface="Arial"/>
              </a:rPr>
              <a:t> </a:t>
            </a:r>
            <a:r>
              <a:rPr sz="1400" spc="10" dirty="0">
                <a:latin typeface="Arial"/>
                <a:cs typeface="Arial"/>
              </a:rPr>
              <a:t>around</a:t>
            </a:r>
            <a:r>
              <a:rPr sz="1400" spc="5" dirty="0">
                <a:latin typeface="Arial"/>
                <a:cs typeface="Arial"/>
              </a:rPr>
              <a:t> us.</a:t>
            </a:r>
            <a:r>
              <a:rPr sz="1400" spc="15" dirty="0">
                <a:latin typeface="Arial"/>
                <a:cs typeface="Arial"/>
              </a:rPr>
              <a:t> </a:t>
            </a:r>
            <a:r>
              <a:rPr sz="1400" dirty="0">
                <a:latin typeface="Arial"/>
                <a:cs typeface="Arial"/>
              </a:rPr>
              <a:t>We</a:t>
            </a:r>
            <a:r>
              <a:rPr sz="1400" spc="5" dirty="0">
                <a:latin typeface="Arial"/>
                <a:cs typeface="Arial"/>
              </a:rPr>
              <a:t> will</a:t>
            </a:r>
            <a:r>
              <a:rPr sz="1400" spc="10" dirty="0">
                <a:latin typeface="Arial"/>
                <a:cs typeface="Arial"/>
              </a:rPr>
              <a:t> be the</a:t>
            </a:r>
            <a:r>
              <a:rPr sz="1400" spc="5" dirty="0">
                <a:latin typeface="Arial"/>
                <a:cs typeface="Arial"/>
              </a:rPr>
              <a:t> </a:t>
            </a:r>
            <a:r>
              <a:rPr sz="1400" dirty="0">
                <a:latin typeface="Arial"/>
                <a:cs typeface="Arial"/>
              </a:rPr>
              <a:t>UK’s</a:t>
            </a:r>
            <a:r>
              <a:rPr sz="1400" spc="10" dirty="0">
                <a:latin typeface="Arial"/>
                <a:cs typeface="Arial"/>
              </a:rPr>
              <a:t> exemplary civic</a:t>
            </a:r>
            <a:r>
              <a:rPr sz="1400" spc="5" dirty="0">
                <a:latin typeface="Arial"/>
                <a:cs typeface="Arial"/>
              </a:rPr>
              <a:t> </a:t>
            </a:r>
            <a:r>
              <a:rPr sz="1400" spc="-10" dirty="0">
                <a:latin typeface="Arial"/>
                <a:cs typeface="Arial"/>
              </a:rPr>
              <a:t>university,</a:t>
            </a:r>
            <a:r>
              <a:rPr sz="1400" spc="10" dirty="0">
                <a:latin typeface="Arial"/>
                <a:cs typeface="Arial"/>
              </a:rPr>
              <a:t> remaining</a:t>
            </a:r>
            <a:r>
              <a:rPr sz="1400" spc="15" dirty="0">
                <a:latin typeface="Arial"/>
                <a:cs typeface="Arial"/>
              </a:rPr>
              <a:t> </a:t>
            </a:r>
            <a:r>
              <a:rPr sz="1400" spc="10" dirty="0">
                <a:latin typeface="Arial"/>
                <a:cs typeface="Arial"/>
              </a:rPr>
              <a:t>firmly committed</a:t>
            </a:r>
            <a:r>
              <a:rPr sz="1400" spc="15" dirty="0">
                <a:latin typeface="Arial"/>
                <a:cs typeface="Arial"/>
              </a:rPr>
              <a:t> </a:t>
            </a:r>
            <a:r>
              <a:rPr sz="1400" spc="10" dirty="0">
                <a:latin typeface="Arial"/>
                <a:cs typeface="Arial"/>
              </a:rPr>
              <a:t>to</a:t>
            </a:r>
            <a:r>
              <a:rPr sz="1400" spc="15" dirty="0">
                <a:latin typeface="Arial"/>
                <a:cs typeface="Arial"/>
              </a:rPr>
              <a:t> </a:t>
            </a:r>
            <a:r>
              <a:rPr sz="1400" spc="10" dirty="0">
                <a:latin typeface="Arial"/>
                <a:cs typeface="Arial"/>
              </a:rPr>
              <a:t>our</a:t>
            </a:r>
            <a:r>
              <a:rPr sz="1400" spc="15" dirty="0">
                <a:latin typeface="Arial"/>
                <a:cs typeface="Arial"/>
              </a:rPr>
              <a:t> </a:t>
            </a:r>
            <a:r>
              <a:rPr sz="1400" spc="10" dirty="0">
                <a:latin typeface="Arial"/>
                <a:cs typeface="Arial"/>
              </a:rPr>
              <a:t>foundations </a:t>
            </a:r>
            <a:r>
              <a:rPr sz="1400" spc="5" dirty="0">
                <a:latin typeface="Arial"/>
                <a:cs typeface="Arial"/>
              </a:rPr>
              <a:t>in</a:t>
            </a:r>
            <a:r>
              <a:rPr sz="1400" spc="15" dirty="0">
                <a:latin typeface="Arial"/>
                <a:cs typeface="Arial"/>
              </a:rPr>
              <a:t> </a:t>
            </a:r>
            <a:r>
              <a:rPr sz="1400" spc="10" dirty="0">
                <a:latin typeface="Arial"/>
                <a:cs typeface="Arial"/>
              </a:rPr>
              <a:t>the</a:t>
            </a:r>
            <a:r>
              <a:rPr sz="1400" spc="15" dirty="0">
                <a:latin typeface="Arial"/>
                <a:cs typeface="Arial"/>
              </a:rPr>
              <a:t> </a:t>
            </a:r>
            <a:r>
              <a:rPr sz="1400" spc="5" dirty="0">
                <a:latin typeface="Arial"/>
                <a:cs typeface="Arial"/>
              </a:rPr>
              <a:t>highly</a:t>
            </a:r>
            <a:r>
              <a:rPr sz="1400" spc="15" dirty="0">
                <a:latin typeface="Arial"/>
                <a:cs typeface="Arial"/>
              </a:rPr>
              <a:t> </a:t>
            </a:r>
            <a:r>
              <a:rPr sz="1400" spc="5" dirty="0">
                <a:latin typeface="Arial"/>
                <a:cs typeface="Arial"/>
              </a:rPr>
              <a:t>diverse</a:t>
            </a:r>
            <a:r>
              <a:rPr sz="1400" spc="10" dirty="0">
                <a:latin typeface="Arial"/>
                <a:cs typeface="Arial"/>
              </a:rPr>
              <a:t> communities,</a:t>
            </a:r>
            <a:r>
              <a:rPr lang="en-GB" sz="1400" spc="10" dirty="0">
                <a:latin typeface="Arial"/>
                <a:cs typeface="Arial"/>
              </a:rPr>
              <a:t> </a:t>
            </a:r>
            <a:r>
              <a:rPr sz="1400" spc="5" dirty="0">
                <a:latin typeface="Arial"/>
                <a:cs typeface="Arial"/>
              </a:rPr>
              <a:t>people, </a:t>
            </a:r>
            <a:r>
              <a:rPr sz="1400" spc="10" dirty="0">
                <a:latin typeface="Arial"/>
                <a:cs typeface="Arial"/>
              </a:rPr>
              <a:t>and economy </a:t>
            </a:r>
            <a:r>
              <a:rPr sz="1400" spc="5" dirty="0">
                <a:latin typeface="Arial"/>
                <a:cs typeface="Arial"/>
              </a:rPr>
              <a:t>of </a:t>
            </a:r>
            <a:r>
              <a:rPr sz="1400" spc="10" dirty="0">
                <a:latin typeface="Arial"/>
                <a:cs typeface="Arial"/>
              </a:rPr>
              <a:t>the city </a:t>
            </a:r>
            <a:r>
              <a:rPr sz="1400" spc="5" dirty="0">
                <a:latin typeface="Arial"/>
                <a:cs typeface="Arial"/>
              </a:rPr>
              <a:t>of</a:t>
            </a:r>
            <a:r>
              <a:rPr sz="1400" spc="15" dirty="0">
                <a:latin typeface="Arial"/>
                <a:cs typeface="Arial"/>
              </a:rPr>
              <a:t> Birmingham</a:t>
            </a:r>
            <a:r>
              <a:rPr sz="1400" spc="10" dirty="0">
                <a:latin typeface="Arial"/>
                <a:cs typeface="Arial"/>
              </a:rPr>
              <a:t> and the</a:t>
            </a:r>
            <a:r>
              <a:rPr sz="1400" spc="5" dirty="0">
                <a:latin typeface="Arial"/>
                <a:cs typeface="Arial"/>
              </a:rPr>
              <a:t> West</a:t>
            </a:r>
            <a:r>
              <a:rPr sz="1400" spc="10" dirty="0">
                <a:latin typeface="Arial"/>
                <a:cs typeface="Arial"/>
              </a:rPr>
              <a:t> Midlands. </a:t>
            </a:r>
            <a:r>
              <a:rPr sz="1400" spc="-530" dirty="0">
                <a:latin typeface="Arial"/>
                <a:cs typeface="Arial"/>
              </a:rPr>
              <a:t> </a:t>
            </a:r>
            <a:r>
              <a:rPr sz="1400" dirty="0">
                <a:latin typeface="Arial"/>
                <a:cs typeface="Arial"/>
              </a:rPr>
              <a:t>We</a:t>
            </a:r>
            <a:r>
              <a:rPr sz="1400" spc="5" dirty="0">
                <a:latin typeface="Arial"/>
                <a:cs typeface="Arial"/>
              </a:rPr>
              <a:t> will </a:t>
            </a:r>
            <a:r>
              <a:rPr sz="1400" spc="10" dirty="0">
                <a:latin typeface="Arial"/>
                <a:cs typeface="Arial"/>
              </a:rPr>
              <a:t>maintain</a:t>
            </a:r>
            <a:r>
              <a:rPr sz="1400" spc="15" dirty="0">
                <a:latin typeface="Arial"/>
                <a:cs typeface="Arial"/>
              </a:rPr>
              <a:t> </a:t>
            </a:r>
            <a:r>
              <a:rPr sz="1400" spc="10" dirty="0">
                <a:latin typeface="Arial"/>
                <a:cs typeface="Arial"/>
              </a:rPr>
              <a:t>our</a:t>
            </a:r>
            <a:r>
              <a:rPr sz="1400" spc="5" dirty="0">
                <a:latin typeface="Arial"/>
                <a:cs typeface="Arial"/>
              </a:rPr>
              <a:t> </a:t>
            </a:r>
            <a:r>
              <a:rPr sz="1400" spc="10" dirty="0">
                <a:latin typeface="Arial"/>
                <a:cs typeface="Arial"/>
              </a:rPr>
              <a:t>financial strength</a:t>
            </a:r>
            <a:r>
              <a:rPr sz="1400" spc="5" dirty="0">
                <a:latin typeface="Arial"/>
                <a:cs typeface="Arial"/>
              </a:rPr>
              <a:t> </a:t>
            </a:r>
            <a:r>
              <a:rPr sz="1400" spc="10" dirty="0">
                <a:latin typeface="Arial"/>
                <a:cs typeface="Arial"/>
              </a:rPr>
              <a:t>to enable</a:t>
            </a:r>
            <a:r>
              <a:rPr sz="1400" spc="5" dirty="0">
                <a:latin typeface="Arial"/>
                <a:cs typeface="Arial"/>
              </a:rPr>
              <a:t> investment</a:t>
            </a:r>
            <a:r>
              <a:rPr sz="1400" spc="10" dirty="0">
                <a:latin typeface="Arial"/>
                <a:cs typeface="Arial"/>
              </a:rPr>
              <a:t> </a:t>
            </a:r>
            <a:r>
              <a:rPr sz="1400" spc="5" dirty="0">
                <a:latin typeface="Arial"/>
                <a:cs typeface="Arial"/>
              </a:rPr>
              <a:t>in our </a:t>
            </a:r>
            <a:r>
              <a:rPr sz="1400" spc="10" dirty="0">
                <a:latin typeface="Arial"/>
                <a:cs typeface="Arial"/>
              </a:rPr>
              <a:t> academic mission, </a:t>
            </a:r>
            <a:r>
              <a:rPr sz="1400" spc="5" dirty="0">
                <a:latin typeface="Arial"/>
                <a:cs typeface="Arial"/>
              </a:rPr>
              <a:t>allowing </a:t>
            </a:r>
            <a:r>
              <a:rPr sz="1400" spc="10" dirty="0">
                <a:latin typeface="Arial"/>
                <a:cs typeface="Arial"/>
              </a:rPr>
              <a:t>us to </a:t>
            </a:r>
            <a:r>
              <a:rPr sz="1400" spc="15" dirty="0">
                <a:latin typeface="Arial"/>
                <a:cs typeface="Arial"/>
              </a:rPr>
              <a:t>make </a:t>
            </a:r>
            <a:r>
              <a:rPr sz="1400" spc="10" dirty="0">
                <a:latin typeface="Arial"/>
                <a:cs typeface="Arial"/>
              </a:rPr>
              <a:t>the </a:t>
            </a:r>
            <a:r>
              <a:rPr sz="1400" spc="15" dirty="0">
                <a:latin typeface="Arial"/>
                <a:cs typeface="Arial"/>
              </a:rPr>
              <a:t>most </a:t>
            </a:r>
            <a:r>
              <a:rPr sz="1400" spc="5" dirty="0">
                <a:latin typeface="Arial"/>
                <a:cs typeface="Arial"/>
              </a:rPr>
              <a:t>of </a:t>
            </a:r>
            <a:r>
              <a:rPr sz="1400" spc="10" dirty="0">
                <a:latin typeface="Arial"/>
                <a:cs typeface="Arial"/>
              </a:rPr>
              <a:t>the </a:t>
            </a:r>
            <a:r>
              <a:rPr sz="1400" spc="5" dirty="0">
                <a:latin typeface="Arial"/>
                <a:cs typeface="Arial"/>
              </a:rPr>
              <a:t>extensive breadth </a:t>
            </a:r>
            <a:r>
              <a:rPr sz="1400" spc="10" dirty="0">
                <a:latin typeface="Arial"/>
                <a:cs typeface="Arial"/>
              </a:rPr>
              <a:t>and</a:t>
            </a:r>
            <a:r>
              <a:rPr sz="1400" spc="5" dirty="0">
                <a:latin typeface="Arial"/>
                <a:cs typeface="Arial"/>
              </a:rPr>
              <a:t> quality of </a:t>
            </a:r>
            <a:r>
              <a:rPr sz="1400" spc="10" dirty="0">
                <a:latin typeface="Arial"/>
                <a:cs typeface="Arial"/>
              </a:rPr>
              <a:t>the</a:t>
            </a:r>
            <a:r>
              <a:rPr sz="1400" spc="5" dirty="0">
                <a:latin typeface="Arial"/>
                <a:cs typeface="Arial"/>
              </a:rPr>
              <a:t> University’s </a:t>
            </a:r>
            <a:r>
              <a:rPr sz="1400" spc="10" dirty="0">
                <a:latin typeface="Arial"/>
                <a:cs typeface="Arial"/>
              </a:rPr>
              <a:t>academic</a:t>
            </a:r>
            <a:r>
              <a:rPr sz="1400" spc="5" dirty="0">
                <a:latin typeface="Arial"/>
                <a:cs typeface="Arial"/>
              </a:rPr>
              <a:t> disciplines.</a:t>
            </a:r>
            <a:endParaRPr sz="1400" dirty="0">
              <a:latin typeface="Arial"/>
              <a:cs typeface="Arial"/>
            </a:endParaRPr>
          </a:p>
          <a:p>
            <a:pPr>
              <a:lnSpc>
                <a:spcPct val="100000"/>
              </a:lnSpc>
            </a:pPr>
            <a:endParaRPr sz="1400" dirty="0">
              <a:latin typeface="Arial"/>
              <a:cs typeface="Arial"/>
            </a:endParaRPr>
          </a:p>
          <a:p>
            <a:pPr marL="12700" marR="186055">
              <a:lnSpc>
                <a:spcPct val="105700"/>
              </a:lnSpc>
            </a:pPr>
            <a:r>
              <a:rPr sz="1400" dirty="0">
                <a:latin typeface="Arial"/>
                <a:cs typeface="Arial"/>
              </a:rPr>
              <a:t>We</a:t>
            </a:r>
            <a:r>
              <a:rPr sz="1400" spc="5" dirty="0">
                <a:latin typeface="Arial"/>
                <a:cs typeface="Arial"/>
              </a:rPr>
              <a:t> will</a:t>
            </a:r>
            <a:r>
              <a:rPr sz="1400" spc="10" dirty="0">
                <a:latin typeface="Arial"/>
                <a:cs typeface="Arial"/>
              </a:rPr>
              <a:t> take </a:t>
            </a:r>
            <a:r>
              <a:rPr sz="1400" spc="5" dirty="0">
                <a:latin typeface="Arial"/>
                <a:cs typeface="Arial"/>
              </a:rPr>
              <a:t>full</a:t>
            </a:r>
            <a:r>
              <a:rPr sz="1400" spc="10" dirty="0">
                <a:latin typeface="Arial"/>
                <a:cs typeface="Arial"/>
              </a:rPr>
              <a:t> advantage </a:t>
            </a:r>
            <a:r>
              <a:rPr sz="1400" spc="5" dirty="0">
                <a:latin typeface="Arial"/>
                <a:cs typeface="Arial"/>
              </a:rPr>
              <a:t>of</a:t>
            </a:r>
            <a:r>
              <a:rPr sz="1400" spc="10" dirty="0">
                <a:latin typeface="Arial"/>
                <a:cs typeface="Arial"/>
              </a:rPr>
              <a:t> our signature </a:t>
            </a:r>
            <a:r>
              <a:rPr sz="1400" spc="5" dirty="0">
                <a:latin typeface="Arial"/>
                <a:cs typeface="Arial"/>
              </a:rPr>
              <a:t>projects,</a:t>
            </a:r>
            <a:r>
              <a:rPr lang="en-GB" sz="1400" spc="5" dirty="0">
                <a:latin typeface="Arial"/>
                <a:cs typeface="Arial"/>
              </a:rPr>
              <a:t> </a:t>
            </a:r>
            <a:r>
              <a:rPr sz="1400" spc="5" dirty="0">
                <a:latin typeface="Arial"/>
                <a:cs typeface="Arial"/>
              </a:rPr>
              <a:t>innovation</a:t>
            </a:r>
            <a:r>
              <a:rPr sz="1400" spc="10" dirty="0">
                <a:latin typeface="Arial"/>
                <a:cs typeface="Arial"/>
              </a:rPr>
              <a:t> sites,</a:t>
            </a:r>
            <a:r>
              <a:rPr sz="1400" spc="15" dirty="0">
                <a:latin typeface="Arial"/>
                <a:cs typeface="Arial"/>
              </a:rPr>
              <a:t> </a:t>
            </a:r>
            <a:r>
              <a:rPr sz="1400" spc="10" dirty="0">
                <a:latin typeface="Arial"/>
                <a:cs typeface="Arial"/>
              </a:rPr>
              <a:t>and capital developments to </a:t>
            </a:r>
            <a:r>
              <a:rPr sz="1400" spc="15" dirty="0">
                <a:latin typeface="Arial"/>
                <a:cs typeface="Arial"/>
              </a:rPr>
              <a:t>make a </a:t>
            </a:r>
            <a:r>
              <a:rPr sz="1400" spc="5" dirty="0">
                <a:latin typeface="Arial"/>
                <a:cs typeface="Arial"/>
              </a:rPr>
              <a:t>lasting impact in all </a:t>
            </a:r>
            <a:r>
              <a:rPr sz="1400" spc="10" dirty="0">
                <a:latin typeface="Arial"/>
                <a:cs typeface="Arial"/>
              </a:rPr>
              <a:t>the regions </a:t>
            </a:r>
            <a:r>
              <a:rPr sz="1400" spc="5" dirty="0">
                <a:latin typeface="Arial"/>
                <a:cs typeface="Arial"/>
              </a:rPr>
              <a:t>in </a:t>
            </a:r>
            <a:r>
              <a:rPr sz="1400" spc="-530" dirty="0">
                <a:latin typeface="Arial"/>
                <a:cs typeface="Arial"/>
              </a:rPr>
              <a:t> </a:t>
            </a:r>
            <a:r>
              <a:rPr sz="1400" spc="10" dirty="0">
                <a:latin typeface="Arial"/>
                <a:cs typeface="Arial"/>
              </a:rPr>
              <a:t>which</a:t>
            </a:r>
            <a:r>
              <a:rPr sz="1400" dirty="0">
                <a:latin typeface="Arial"/>
                <a:cs typeface="Arial"/>
              </a:rPr>
              <a:t> </a:t>
            </a:r>
            <a:r>
              <a:rPr sz="1400" spc="15" dirty="0">
                <a:latin typeface="Arial"/>
                <a:cs typeface="Arial"/>
              </a:rPr>
              <a:t>we</a:t>
            </a:r>
            <a:r>
              <a:rPr sz="1400" spc="5" dirty="0">
                <a:latin typeface="Arial"/>
                <a:cs typeface="Arial"/>
              </a:rPr>
              <a:t> operate, </a:t>
            </a:r>
            <a:br>
              <a:rPr lang="en-GB" sz="1400" spc="5" dirty="0">
                <a:latin typeface="Arial"/>
                <a:cs typeface="Arial"/>
              </a:rPr>
            </a:br>
            <a:r>
              <a:rPr sz="1400" spc="10" dirty="0">
                <a:latin typeface="Arial"/>
                <a:cs typeface="Arial"/>
              </a:rPr>
              <a:t>and</a:t>
            </a:r>
            <a:r>
              <a:rPr sz="1400" spc="5" dirty="0">
                <a:latin typeface="Arial"/>
                <a:cs typeface="Arial"/>
              </a:rPr>
              <a:t> </a:t>
            </a:r>
            <a:r>
              <a:rPr sz="1400" spc="-10" dirty="0">
                <a:latin typeface="Arial"/>
                <a:cs typeface="Arial"/>
              </a:rPr>
              <a:t>globally.</a:t>
            </a:r>
            <a:endParaRPr sz="1400" dirty="0">
              <a:latin typeface="Arial"/>
              <a:cs typeface="Arial"/>
            </a:endParaRPr>
          </a:p>
        </p:txBody>
      </p:sp>
      <p:pic>
        <p:nvPicPr>
          <p:cNvPr id="12" name="object 4" descr="The University of Birmingham library against a blue sky">
            <a:extLst>
              <a:ext uri="{FF2B5EF4-FFF2-40B4-BE49-F238E27FC236}">
                <a16:creationId xmlns:a16="http://schemas.microsoft.com/office/drawing/2014/main" id="{4584C177-D8F9-8BD8-F50D-C3042DB8E187}"/>
              </a:ext>
            </a:extLst>
          </p:cNvPr>
          <p:cNvPicPr/>
          <p:nvPr/>
        </p:nvPicPr>
        <p:blipFill>
          <a:blip r:embed="rId2" cstate="print"/>
          <a:srcRect l="19469" r="7914" b="2084"/>
          <a:stretch>
            <a:fillRect/>
          </a:stretch>
        </p:blipFill>
        <p:spPr>
          <a:xfrm>
            <a:off x="7869382" y="1"/>
            <a:ext cx="4322618" cy="6858000"/>
          </a:xfrm>
          <a:prstGeom prst="rect">
            <a:avLst/>
          </a:prstGeom>
        </p:spPr>
      </p:pic>
      <p:pic>
        <p:nvPicPr>
          <p:cNvPr id="17" name="Picture 16">
            <a:extLst>
              <a:ext uri="{FF2B5EF4-FFF2-40B4-BE49-F238E27FC236}">
                <a16:creationId xmlns:a16="http://schemas.microsoft.com/office/drawing/2014/main" id="{96FC19D3-9285-67E4-9D03-3A5011E6F6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8972" y="5857548"/>
            <a:ext cx="1954059" cy="487304"/>
          </a:xfrm>
          <a:prstGeom prst="rect">
            <a:avLst/>
          </a:prstGeom>
        </p:spPr>
      </p:pic>
    </p:spTree>
    <p:extLst>
      <p:ext uri="{BB962C8B-B14F-4D97-AF65-F5344CB8AC3E}">
        <p14:creationId xmlns:p14="http://schemas.microsoft.com/office/powerpoint/2010/main" val="1955487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University of Birmingham Old Joe clock tower against a clear blue sky">
            <a:extLst>
              <a:ext uri="{FF2B5EF4-FFF2-40B4-BE49-F238E27FC236}">
                <a16:creationId xmlns:a16="http://schemas.microsoft.com/office/drawing/2014/main" id="{E2DBBD67-D033-B61E-96CC-A17ACE4445EF}"/>
              </a:ext>
            </a:extLst>
          </p:cNvPr>
          <p:cNvPicPr>
            <a:picLocks noChangeAspect="1"/>
          </p:cNvPicPr>
          <p:nvPr/>
        </p:nvPicPr>
        <p:blipFill>
          <a:blip r:embed="rId2"/>
          <a:srcRect l="20601" t="25986" r="39044" b="21756"/>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821F56A7-1614-02CE-E116-B523C1F2E55A}"/>
              </a:ext>
            </a:extLst>
          </p:cNvPr>
          <p:cNvSpPr>
            <a:spLocks noGrp="1"/>
          </p:cNvSpPr>
          <p:nvPr>
            <p:ph type="title" idx="4294967295"/>
          </p:nvPr>
        </p:nvSpPr>
        <p:spPr>
          <a:xfrm>
            <a:off x="479425" y="2066925"/>
            <a:ext cx="6354763" cy="15954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Our ambition is bold and clear: to be recognised among the world’s top 50 universities.</a:t>
            </a:r>
          </a:p>
        </p:txBody>
      </p:sp>
      <p:sp>
        <p:nvSpPr>
          <p:cNvPr id="6" name="TextBox 5">
            <a:extLst>
              <a:ext uri="{FF2B5EF4-FFF2-40B4-BE49-F238E27FC236}">
                <a16:creationId xmlns:a16="http://schemas.microsoft.com/office/drawing/2014/main" id="{9CD1B5D8-4B38-75C9-FD63-03C6A884A8A7}"/>
              </a:ext>
            </a:extLst>
          </p:cNvPr>
          <p:cNvSpPr txBox="1"/>
          <p:nvPr/>
        </p:nvSpPr>
        <p:spPr>
          <a:xfrm>
            <a:off x="478762" y="3766248"/>
            <a:ext cx="6098058" cy="1200329"/>
          </a:xfrm>
          <a:prstGeom prst="rect">
            <a:avLst/>
          </a:prstGeom>
          <a:noFill/>
        </p:spPr>
        <p:txBody>
          <a:bodyPr wrap="square">
            <a:spAutoFit/>
          </a:bodyPr>
          <a:lstStyle/>
          <a:p>
            <a:pPr>
              <a:lnSpc>
                <a:spcPct val="100000"/>
              </a:lnSpc>
            </a:pPr>
            <a:r>
              <a:rPr lang="en-GB" dirty="0">
                <a:solidFill>
                  <a:schemeClr val="bg1"/>
                </a:solidFill>
                <a:latin typeface="Arial" panose="020B0604020202020204" pitchFamily="34" charset="0"/>
                <a:cs typeface="Arial" panose="020B0604020202020204" pitchFamily="34" charset="0"/>
              </a:rPr>
              <a:t>Our Strategic Framework charts our ambition, rooted in 125 years of civic impact. It centres on world‑class research, transformative education, community engagement and local civic leadership. </a:t>
            </a:r>
          </a:p>
        </p:txBody>
      </p:sp>
      <p:pic>
        <p:nvPicPr>
          <p:cNvPr id="19" name="Picture 18">
            <a:extLst>
              <a:ext uri="{FF2B5EF4-FFF2-40B4-BE49-F238E27FC236}">
                <a16:creationId xmlns:a16="http://schemas.microsoft.com/office/drawing/2014/main" id="{BD2BB270-45FF-09FE-DD06-E6A4B6C1A4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8972" y="5857548"/>
            <a:ext cx="1953808" cy="497017"/>
          </a:xfrm>
          <a:prstGeom prst="rect">
            <a:avLst/>
          </a:prstGeom>
        </p:spPr>
      </p:pic>
    </p:spTree>
    <p:extLst>
      <p:ext uri="{BB962C8B-B14F-4D97-AF65-F5344CB8AC3E}">
        <p14:creationId xmlns:p14="http://schemas.microsoft.com/office/powerpoint/2010/main" val="1459524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1A34E-49A7-0EFF-2D03-655AFCBCF99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76A771-9ADF-0971-9092-13C65B26B50E}"/>
              </a:ext>
              <a:ext uri="{C183D7F6-B498-43B3-948B-1728B52AA6E4}">
                <adec:decorative xmlns:adec="http://schemas.microsoft.com/office/drawing/2017/decorative" val="1"/>
              </a:ext>
            </a:extLst>
          </p:cNvPr>
          <p:cNvSpPr/>
          <p:nvPr/>
        </p:nvSpPr>
        <p:spPr>
          <a:xfrm>
            <a:off x="0" y="1"/>
            <a:ext cx="12192000" cy="6858000"/>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6">
            <a:extLst>
              <a:ext uri="{FF2B5EF4-FFF2-40B4-BE49-F238E27FC236}">
                <a16:creationId xmlns:a16="http://schemas.microsoft.com/office/drawing/2014/main" id="{66BAFA31-F7FA-5E78-E7C0-548818352EEA}"/>
              </a:ext>
            </a:extLst>
          </p:cNvPr>
          <p:cNvSpPr txBox="1">
            <a:spLocks noGrp="1"/>
          </p:cNvSpPr>
          <p:nvPr>
            <p:ph type="title"/>
          </p:nvPr>
        </p:nvSpPr>
        <p:spPr>
          <a:xfrm>
            <a:off x="472474" y="383061"/>
            <a:ext cx="6776084" cy="504625"/>
          </a:xfrm>
          <a:prstGeom prst="rect">
            <a:avLst/>
          </a:prstGeom>
        </p:spPr>
        <p:txBody>
          <a:bodyPr vert="horz" wrap="square" lIns="0" tIns="12065" rIns="0" bIns="0" rtlCol="0">
            <a:spAutoFit/>
          </a:bodyPr>
          <a:lstStyle/>
          <a:p>
            <a:pPr marL="12700">
              <a:lnSpc>
                <a:spcPct val="100000"/>
              </a:lnSpc>
              <a:spcBef>
                <a:spcPts val="95"/>
              </a:spcBef>
            </a:pPr>
            <a:r>
              <a:rPr lang="en-GB" sz="3200" b="0" dirty="0">
                <a:solidFill>
                  <a:schemeClr val="bg1"/>
                </a:solidFill>
              </a:rPr>
              <a:t>Our core pillars</a:t>
            </a:r>
            <a:endParaRPr sz="3200" b="0" dirty="0">
              <a:solidFill>
                <a:schemeClr val="bg1"/>
              </a:solidFill>
            </a:endParaRPr>
          </a:p>
        </p:txBody>
      </p:sp>
      <p:pic>
        <p:nvPicPr>
          <p:cNvPr id="32" name="Picture 31" descr="A gold and white icon of a magnifying glass symbolising research&#10;">
            <a:extLst>
              <a:ext uri="{FF2B5EF4-FFF2-40B4-BE49-F238E27FC236}">
                <a16:creationId xmlns:a16="http://schemas.microsoft.com/office/drawing/2014/main" id="{82559565-D070-F9AD-F38A-53816060E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133" y="1119976"/>
            <a:ext cx="1569711" cy="1569711"/>
          </a:xfrm>
          <a:prstGeom prst="rect">
            <a:avLst/>
          </a:prstGeom>
        </p:spPr>
      </p:pic>
      <p:sp>
        <p:nvSpPr>
          <p:cNvPr id="38" name="TextBox 37">
            <a:extLst>
              <a:ext uri="{FF2B5EF4-FFF2-40B4-BE49-F238E27FC236}">
                <a16:creationId xmlns:a16="http://schemas.microsoft.com/office/drawing/2014/main" id="{D295214F-4A52-C09C-B329-38F162E9ADBF}"/>
              </a:ext>
            </a:extLst>
          </p:cNvPr>
          <p:cNvSpPr txBox="1"/>
          <p:nvPr/>
        </p:nvSpPr>
        <p:spPr>
          <a:xfrm>
            <a:off x="1168659" y="2561829"/>
            <a:ext cx="1938934"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Research</a:t>
            </a:r>
            <a:endParaRPr lang="en-GB" sz="1800" dirty="0">
              <a:solidFill>
                <a:srgbClr val="FAFAFA"/>
              </a:solidFill>
              <a:latin typeface="Arial"/>
              <a:cs typeface="Arial"/>
            </a:endParaRPr>
          </a:p>
        </p:txBody>
      </p:sp>
      <p:sp>
        <p:nvSpPr>
          <p:cNvPr id="5" name="TextBox 4">
            <a:extLst>
              <a:ext uri="{FF2B5EF4-FFF2-40B4-BE49-F238E27FC236}">
                <a16:creationId xmlns:a16="http://schemas.microsoft.com/office/drawing/2014/main" id="{FCD8BF84-1F21-CCAE-DB18-9CDF328ECDAC}"/>
              </a:ext>
            </a:extLst>
          </p:cNvPr>
          <p:cNvSpPr txBox="1"/>
          <p:nvPr/>
        </p:nvSpPr>
        <p:spPr>
          <a:xfrm>
            <a:off x="690790" y="2932097"/>
            <a:ext cx="2818398" cy="461665"/>
          </a:xfrm>
          <a:prstGeom prst="rect">
            <a:avLst/>
          </a:prstGeom>
          <a:noFill/>
        </p:spPr>
        <p:txBody>
          <a:bodyPr wrap="square">
            <a:spAutoFit/>
          </a:bodyPr>
          <a:lstStyle/>
          <a:p>
            <a:pPr algn="ctr"/>
            <a:r>
              <a:rPr lang="en-GB" sz="1200" dirty="0">
                <a:solidFill>
                  <a:schemeClr val="bg1"/>
                </a:solidFill>
                <a:latin typeface="Arial" panose="020B0604020202020204" pitchFamily="34" charset="0"/>
                <a:cs typeface="Arial" panose="020B0604020202020204" pitchFamily="34" charset="0"/>
              </a:rPr>
              <a:t>A globally leading university is built on a foundation of world-class research.</a:t>
            </a:r>
            <a:endParaRPr lang="en-US" sz="1200" dirty="0">
              <a:solidFill>
                <a:schemeClr val="bg1"/>
              </a:solidFill>
              <a:latin typeface="Arial" panose="020B0604020202020204" pitchFamily="34" charset="0"/>
              <a:cs typeface="Arial" panose="020B0604020202020204" pitchFamily="34" charset="0"/>
            </a:endParaRPr>
          </a:p>
        </p:txBody>
      </p:sp>
      <p:pic>
        <p:nvPicPr>
          <p:cNvPr id="37" name="Picture 36" descr="A gold and white icon of a book symbolising education ">
            <a:extLst>
              <a:ext uri="{FF2B5EF4-FFF2-40B4-BE49-F238E27FC236}">
                <a16:creationId xmlns:a16="http://schemas.microsoft.com/office/drawing/2014/main" id="{B452154B-74FE-99EF-0B30-849956A1C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256" y="1117327"/>
            <a:ext cx="1572360" cy="1572360"/>
          </a:xfrm>
          <a:prstGeom prst="rect">
            <a:avLst/>
          </a:prstGeom>
        </p:spPr>
      </p:pic>
      <p:sp>
        <p:nvSpPr>
          <p:cNvPr id="39" name="TextBox 38">
            <a:extLst>
              <a:ext uri="{FF2B5EF4-FFF2-40B4-BE49-F238E27FC236}">
                <a16:creationId xmlns:a16="http://schemas.microsoft.com/office/drawing/2014/main" id="{D4DC29D2-1784-B30B-021B-FCE6DD1CA09C}"/>
              </a:ext>
            </a:extLst>
          </p:cNvPr>
          <p:cNvSpPr txBox="1"/>
          <p:nvPr/>
        </p:nvSpPr>
        <p:spPr>
          <a:xfrm>
            <a:off x="5136951" y="2546408"/>
            <a:ext cx="1938934"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Education</a:t>
            </a:r>
            <a:endParaRPr lang="en-GB" sz="1800" dirty="0">
              <a:solidFill>
                <a:srgbClr val="FAFAFA"/>
              </a:solidFill>
              <a:latin typeface="Arial"/>
              <a:cs typeface="Arial"/>
            </a:endParaRPr>
          </a:p>
        </p:txBody>
      </p:sp>
      <p:sp>
        <p:nvSpPr>
          <p:cNvPr id="7" name="TextBox 6">
            <a:extLst>
              <a:ext uri="{FF2B5EF4-FFF2-40B4-BE49-F238E27FC236}">
                <a16:creationId xmlns:a16="http://schemas.microsoft.com/office/drawing/2014/main" id="{974D836D-8E8B-52D0-531B-92F8CCEE94B4}"/>
              </a:ext>
            </a:extLst>
          </p:cNvPr>
          <p:cNvSpPr txBox="1"/>
          <p:nvPr/>
        </p:nvSpPr>
        <p:spPr>
          <a:xfrm>
            <a:off x="4919981" y="2932097"/>
            <a:ext cx="2372873" cy="461665"/>
          </a:xfrm>
          <a:prstGeom prst="rect">
            <a:avLst/>
          </a:prstGeom>
          <a:noFill/>
        </p:spPr>
        <p:txBody>
          <a:bodyPr wrap="square">
            <a:spAutoFit/>
          </a:bodyPr>
          <a:lstStyle/>
          <a:p>
            <a:pPr algn="ctr"/>
            <a:r>
              <a:rPr lang="en-GB" sz="1200" b="0" i="0" dirty="0">
                <a:solidFill>
                  <a:schemeClr val="bg1"/>
                </a:solidFill>
                <a:effectLst/>
                <a:latin typeface="Arial" panose="020B0604020202020204" pitchFamily="34" charset="0"/>
                <a:cs typeface="Arial" panose="020B0604020202020204" pitchFamily="34" charset="0"/>
              </a:rPr>
              <a:t>A University of Birmingham education is transformative.</a:t>
            </a:r>
            <a:endParaRPr lang="en-US" sz="1200" dirty="0">
              <a:solidFill>
                <a:schemeClr val="bg1"/>
              </a:solidFill>
              <a:latin typeface="Arial" panose="020B0604020202020204" pitchFamily="34" charset="0"/>
              <a:cs typeface="Arial" panose="020B0604020202020204" pitchFamily="34" charset="0"/>
            </a:endParaRPr>
          </a:p>
        </p:txBody>
      </p:sp>
      <p:pic>
        <p:nvPicPr>
          <p:cNvPr id="33" name="Picture 32" descr="A gold and white icon of a figure with gold lines signalling from the head symbolising engagement and impact">
            <a:extLst>
              <a:ext uri="{FF2B5EF4-FFF2-40B4-BE49-F238E27FC236}">
                <a16:creationId xmlns:a16="http://schemas.microsoft.com/office/drawing/2014/main" id="{16E01720-4D83-3FDD-7B05-90574C80C6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221" y="1067538"/>
            <a:ext cx="1569712" cy="1569712"/>
          </a:xfrm>
          <a:prstGeom prst="rect">
            <a:avLst/>
          </a:prstGeom>
        </p:spPr>
      </p:pic>
      <p:sp>
        <p:nvSpPr>
          <p:cNvPr id="40" name="TextBox 39">
            <a:extLst>
              <a:ext uri="{FF2B5EF4-FFF2-40B4-BE49-F238E27FC236}">
                <a16:creationId xmlns:a16="http://schemas.microsoft.com/office/drawing/2014/main" id="{3F4FD3C8-DA8D-FE77-31F2-8376A2BA1B4C}"/>
              </a:ext>
            </a:extLst>
          </p:cNvPr>
          <p:cNvSpPr txBox="1"/>
          <p:nvPr/>
        </p:nvSpPr>
        <p:spPr>
          <a:xfrm>
            <a:off x="8163228" y="2546408"/>
            <a:ext cx="3293175"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Engagement and impact</a:t>
            </a:r>
            <a:endParaRPr lang="en-GB" sz="1800" dirty="0">
              <a:solidFill>
                <a:srgbClr val="FAFAFA"/>
              </a:solidFill>
              <a:latin typeface="Arial"/>
              <a:cs typeface="Arial"/>
            </a:endParaRPr>
          </a:p>
        </p:txBody>
      </p:sp>
      <p:sp>
        <p:nvSpPr>
          <p:cNvPr id="9" name="TextBox 8">
            <a:extLst>
              <a:ext uri="{FF2B5EF4-FFF2-40B4-BE49-F238E27FC236}">
                <a16:creationId xmlns:a16="http://schemas.microsoft.com/office/drawing/2014/main" id="{74DCE991-8398-41D1-6F2D-04A3CEE2AB8C}"/>
              </a:ext>
            </a:extLst>
          </p:cNvPr>
          <p:cNvSpPr txBox="1"/>
          <p:nvPr/>
        </p:nvSpPr>
        <p:spPr>
          <a:xfrm>
            <a:off x="8623378" y="2932097"/>
            <a:ext cx="2372873" cy="461665"/>
          </a:xfrm>
          <a:prstGeom prst="rect">
            <a:avLst/>
          </a:prstGeom>
          <a:noFill/>
        </p:spPr>
        <p:txBody>
          <a:bodyPr wrap="square">
            <a:spAutoFit/>
          </a:bodyPr>
          <a:lstStyle/>
          <a:p>
            <a:pPr algn="ctr"/>
            <a:r>
              <a:rPr lang="en-GB" sz="1200" b="0" i="0" dirty="0">
                <a:solidFill>
                  <a:schemeClr val="bg1"/>
                </a:solidFill>
                <a:effectLst/>
                <a:latin typeface="Arial" panose="020B0604020202020204" pitchFamily="34" charset="0"/>
                <a:cs typeface="Arial" panose="020B0604020202020204" pitchFamily="34" charset="0"/>
              </a:rPr>
              <a:t>We are committed to delivering meaningful change.</a:t>
            </a:r>
            <a:endParaRPr lang="en-US" sz="1200" dirty="0">
              <a:solidFill>
                <a:schemeClr val="bg1"/>
              </a:solidFill>
              <a:latin typeface="Arial" panose="020B0604020202020204" pitchFamily="34" charset="0"/>
              <a:cs typeface="Arial" panose="020B0604020202020204" pitchFamily="34" charset="0"/>
            </a:endParaRPr>
          </a:p>
        </p:txBody>
      </p:sp>
      <p:pic>
        <p:nvPicPr>
          <p:cNvPr id="34" name="Picture 33" descr="A gold and white icon of a location pin point symbolising civic and global ">
            <a:extLst>
              <a:ext uri="{FF2B5EF4-FFF2-40B4-BE49-F238E27FC236}">
                <a16:creationId xmlns:a16="http://schemas.microsoft.com/office/drawing/2014/main" id="{3CFF559B-899C-8D05-4683-47AEA9416F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868" y="3751281"/>
            <a:ext cx="1569712" cy="1569712"/>
          </a:xfrm>
          <a:prstGeom prst="rect">
            <a:avLst/>
          </a:prstGeom>
        </p:spPr>
      </p:pic>
      <p:sp>
        <p:nvSpPr>
          <p:cNvPr id="41" name="TextBox 40">
            <a:extLst>
              <a:ext uri="{FF2B5EF4-FFF2-40B4-BE49-F238E27FC236}">
                <a16:creationId xmlns:a16="http://schemas.microsoft.com/office/drawing/2014/main" id="{4C4406C5-57EB-4669-695F-AF0ECE6CF48F}"/>
              </a:ext>
            </a:extLst>
          </p:cNvPr>
          <p:cNvSpPr txBox="1"/>
          <p:nvPr/>
        </p:nvSpPr>
        <p:spPr>
          <a:xfrm>
            <a:off x="986018" y="5189511"/>
            <a:ext cx="2372873"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Civic and global</a:t>
            </a:r>
            <a:endParaRPr lang="en-GB" sz="1800" dirty="0">
              <a:solidFill>
                <a:srgbClr val="FAFAFA"/>
              </a:solidFill>
              <a:latin typeface="Arial"/>
              <a:cs typeface="Arial"/>
            </a:endParaRPr>
          </a:p>
        </p:txBody>
      </p:sp>
      <p:sp>
        <p:nvSpPr>
          <p:cNvPr id="13" name="TextBox 12">
            <a:extLst>
              <a:ext uri="{FF2B5EF4-FFF2-40B4-BE49-F238E27FC236}">
                <a16:creationId xmlns:a16="http://schemas.microsoft.com/office/drawing/2014/main" id="{0F07F2C7-B9B0-C6AA-632F-163FDEB350FD}"/>
              </a:ext>
            </a:extLst>
          </p:cNvPr>
          <p:cNvSpPr txBox="1"/>
          <p:nvPr/>
        </p:nvSpPr>
        <p:spPr>
          <a:xfrm>
            <a:off x="690790" y="5570875"/>
            <a:ext cx="2903867" cy="461665"/>
          </a:xfrm>
          <a:prstGeom prst="rect">
            <a:avLst/>
          </a:prstGeom>
          <a:noFill/>
        </p:spPr>
        <p:txBody>
          <a:bodyPr wrap="square">
            <a:spAutoFit/>
          </a:bodyPr>
          <a:lstStyle/>
          <a:p>
            <a:pPr algn="ctr"/>
            <a:r>
              <a:rPr lang="en-GB" sz="1200" b="0" i="0" dirty="0">
                <a:solidFill>
                  <a:schemeClr val="bg1"/>
                </a:solidFill>
                <a:effectLst/>
                <a:latin typeface="Arial" panose="020B0604020202020204" pitchFamily="34" charset="0"/>
                <a:cs typeface="Arial" panose="020B0604020202020204" pitchFamily="34" charset="0"/>
              </a:rPr>
              <a:t>We are proud to be a university of Birmingham, for Birmingham.</a:t>
            </a:r>
            <a:endParaRPr lang="en-US" sz="1200" dirty="0">
              <a:solidFill>
                <a:schemeClr val="bg1"/>
              </a:solidFill>
              <a:latin typeface="Arial" panose="020B0604020202020204" pitchFamily="34" charset="0"/>
              <a:cs typeface="Arial" panose="020B0604020202020204" pitchFamily="34" charset="0"/>
            </a:endParaRPr>
          </a:p>
        </p:txBody>
      </p:sp>
      <p:pic>
        <p:nvPicPr>
          <p:cNvPr id="36" name="Picture 35" descr="A gold and white icon of two people framed within a gold box symbolising People and culture ">
            <a:extLst>
              <a:ext uri="{FF2B5EF4-FFF2-40B4-BE49-F238E27FC236}">
                <a16:creationId xmlns:a16="http://schemas.microsoft.com/office/drawing/2014/main" id="{7541AB92-AFC2-EE1D-9FDD-81DA8D6B37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1152" y="3827469"/>
            <a:ext cx="1438230" cy="1438230"/>
          </a:xfrm>
          <a:prstGeom prst="rect">
            <a:avLst/>
          </a:prstGeom>
        </p:spPr>
      </p:pic>
      <p:sp>
        <p:nvSpPr>
          <p:cNvPr id="42" name="TextBox 41">
            <a:extLst>
              <a:ext uri="{FF2B5EF4-FFF2-40B4-BE49-F238E27FC236}">
                <a16:creationId xmlns:a16="http://schemas.microsoft.com/office/drawing/2014/main" id="{36AA484A-3EEE-D697-B0B0-12D657F8B57F}"/>
              </a:ext>
            </a:extLst>
          </p:cNvPr>
          <p:cNvSpPr txBox="1"/>
          <p:nvPr/>
        </p:nvSpPr>
        <p:spPr>
          <a:xfrm>
            <a:off x="4535578" y="5189511"/>
            <a:ext cx="2903867"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People and culture</a:t>
            </a:r>
            <a:endParaRPr lang="en-GB" sz="1800" dirty="0">
              <a:solidFill>
                <a:srgbClr val="FAFAFA"/>
              </a:solidFill>
              <a:latin typeface="Arial"/>
              <a:cs typeface="Arial"/>
            </a:endParaRPr>
          </a:p>
        </p:txBody>
      </p:sp>
      <p:sp>
        <p:nvSpPr>
          <p:cNvPr id="11" name="TextBox 10">
            <a:extLst>
              <a:ext uri="{FF2B5EF4-FFF2-40B4-BE49-F238E27FC236}">
                <a16:creationId xmlns:a16="http://schemas.microsoft.com/office/drawing/2014/main" id="{370A4ED0-D4BF-BABA-3039-AAF80D568301}"/>
              </a:ext>
            </a:extLst>
          </p:cNvPr>
          <p:cNvSpPr txBox="1"/>
          <p:nvPr/>
        </p:nvSpPr>
        <p:spPr>
          <a:xfrm>
            <a:off x="4482263" y="5615531"/>
            <a:ext cx="3227472" cy="461665"/>
          </a:xfrm>
          <a:prstGeom prst="rect">
            <a:avLst/>
          </a:prstGeom>
          <a:noFill/>
        </p:spPr>
        <p:txBody>
          <a:bodyPr wrap="square">
            <a:spAutoFit/>
          </a:bodyPr>
          <a:lstStyle/>
          <a:p>
            <a:pPr algn="ctr"/>
            <a:r>
              <a:rPr lang="en-GB" sz="1200" b="0" i="0" dirty="0">
                <a:solidFill>
                  <a:schemeClr val="bg1"/>
                </a:solidFill>
                <a:effectLst/>
                <a:latin typeface="Arial" panose="020B0604020202020204" pitchFamily="34" charset="0"/>
                <a:cs typeface="Arial" panose="020B0604020202020204" pitchFamily="34" charset="0"/>
              </a:rPr>
              <a:t>Our people, and our collective values, are core to our University and its success.</a:t>
            </a:r>
            <a:endParaRPr lang="en-US" sz="1200" dirty="0">
              <a:solidFill>
                <a:schemeClr val="bg1"/>
              </a:solidFill>
              <a:latin typeface="Arial" panose="020B0604020202020204" pitchFamily="34" charset="0"/>
              <a:cs typeface="Arial" panose="020B0604020202020204" pitchFamily="34" charset="0"/>
            </a:endParaRPr>
          </a:p>
        </p:txBody>
      </p:sp>
      <p:pic>
        <p:nvPicPr>
          <p:cNvPr id="35" name="Picture 34" descr="A gold and white icon of a heart symbolising sustainability ">
            <a:extLst>
              <a:ext uri="{FF2B5EF4-FFF2-40B4-BE49-F238E27FC236}">
                <a16:creationId xmlns:a16="http://schemas.microsoft.com/office/drawing/2014/main" id="{64D09724-933C-9B0B-6B92-4A2FC865B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6440" y="3898811"/>
            <a:ext cx="1438230" cy="1438230"/>
          </a:xfrm>
          <a:prstGeom prst="rect">
            <a:avLst/>
          </a:prstGeom>
        </p:spPr>
      </p:pic>
      <p:sp>
        <p:nvSpPr>
          <p:cNvPr id="43" name="TextBox 42">
            <a:extLst>
              <a:ext uri="{FF2B5EF4-FFF2-40B4-BE49-F238E27FC236}">
                <a16:creationId xmlns:a16="http://schemas.microsoft.com/office/drawing/2014/main" id="{64303DB1-3243-2175-66E8-FB47409FE742}"/>
              </a:ext>
            </a:extLst>
          </p:cNvPr>
          <p:cNvSpPr txBox="1"/>
          <p:nvPr/>
        </p:nvSpPr>
        <p:spPr>
          <a:xfrm>
            <a:off x="8433020" y="5189511"/>
            <a:ext cx="2903867"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Sustainability</a:t>
            </a:r>
            <a:endParaRPr lang="en-GB" sz="1800" dirty="0">
              <a:solidFill>
                <a:srgbClr val="FAFAFA"/>
              </a:solidFill>
              <a:latin typeface="Arial"/>
              <a:cs typeface="Arial"/>
            </a:endParaRPr>
          </a:p>
        </p:txBody>
      </p:sp>
      <p:sp>
        <p:nvSpPr>
          <p:cNvPr id="14" name="TextBox 13">
            <a:extLst>
              <a:ext uri="{FF2B5EF4-FFF2-40B4-BE49-F238E27FC236}">
                <a16:creationId xmlns:a16="http://schemas.microsoft.com/office/drawing/2014/main" id="{A0FACEFF-5E1F-923A-5336-C85C13D46B73}"/>
              </a:ext>
            </a:extLst>
          </p:cNvPr>
          <p:cNvSpPr txBox="1"/>
          <p:nvPr/>
        </p:nvSpPr>
        <p:spPr>
          <a:xfrm>
            <a:off x="8012527" y="5615531"/>
            <a:ext cx="3594574" cy="646331"/>
          </a:xfrm>
          <a:prstGeom prst="rect">
            <a:avLst/>
          </a:prstGeom>
          <a:noFill/>
        </p:spPr>
        <p:txBody>
          <a:bodyPr wrap="square">
            <a:spAutoFit/>
          </a:bodyPr>
          <a:lstStyle/>
          <a:p>
            <a:pPr algn="ctr"/>
            <a:r>
              <a:rPr lang="en-GB" sz="1200" dirty="0">
                <a:solidFill>
                  <a:schemeClr val="bg1"/>
                </a:solidFill>
                <a:latin typeface="Arial" panose="020B0604020202020204" pitchFamily="34" charset="0"/>
                <a:cs typeface="Arial" panose="020B0604020202020204" pitchFamily="34" charset="0"/>
              </a:rPr>
              <a:t>As a University founded on social responsibility, we are committed to addressing the sustainability and climate challenges facing our world.</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5465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9ECBC-BBFC-4FCA-6204-7F527EBF99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0E2B88F-67DA-02C6-B000-3AFCC0B1CBF9}"/>
              </a:ext>
              <a:ext uri="{C183D7F6-B498-43B3-948B-1728B52AA6E4}">
                <adec:decorative xmlns:adec="http://schemas.microsoft.com/office/drawing/2017/decorative" val="1"/>
              </a:ext>
            </a:extLst>
          </p:cNvPr>
          <p:cNvSpPr/>
          <p:nvPr/>
        </p:nvSpPr>
        <p:spPr>
          <a:xfrm>
            <a:off x="0" y="1"/>
            <a:ext cx="12192000" cy="6858000"/>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26">
            <a:extLst>
              <a:ext uri="{FF2B5EF4-FFF2-40B4-BE49-F238E27FC236}">
                <a16:creationId xmlns:a16="http://schemas.microsoft.com/office/drawing/2014/main" id="{91736597-F504-D491-A520-318944DCC731}"/>
              </a:ext>
            </a:extLst>
          </p:cNvPr>
          <p:cNvSpPr txBox="1">
            <a:spLocks noGrp="1"/>
          </p:cNvSpPr>
          <p:nvPr>
            <p:ph type="title"/>
          </p:nvPr>
        </p:nvSpPr>
        <p:spPr>
          <a:xfrm>
            <a:off x="472474" y="383061"/>
            <a:ext cx="6776084" cy="504625"/>
          </a:xfrm>
          <a:prstGeom prst="rect">
            <a:avLst/>
          </a:prstGeom>
        </p:spPr>
        <p:txBody>
          <a:bodyPr vert="horz" wrap="square" lIns="0" tIns="12065" rIns="0" bIns="0" rtlCol="0">
            <a:spAutoFit/>
          </a:bodyPr>
          <a:lstStyle/>
          <a:p>
            <a:pPr marL="12700">
              <a:lnSpc>
                <a:spcPct val="100000"/>
              </a:lnSpc>
              <a:spcBef>
                <a:spcPts val="95"/>
              </a:spcBef>
            </a:pPr>
            <a:r>
              <a:rPr lang="en-GB" sz="3200" b="0" dirty="0">
                <a:solidFill>
                  <a:schemeClr val="bg1"/>
                </a:solidFill>
              </a:rPr>
              <a:t>Our core pillars</a:t>
            </a:r>
            <a:endParaRPr sz="3200" b="0" dirty="0">
              <a:solidFill>
                <a:schemeClr val="bg1"/>
              </a:solidFill>
            </a:endParaRPr>
          </a:p>
        </p:txBody>
      </p:sp>
      <p:pic>
        <p:nvPicPr>
          <p:cNvPr id="32" name="Picture 31" descr="A gold and white icon of a magnifying glass symbolising research">
            <a:extLst>
              <a:ext uri="{FF2B5EF4-FFF2-40B4-BE49-F238E27FC236}">
                <a16:creationId xmlns:a16="http://schemas.microsoft.com/office/drawing/2014/main" id="{4DEDFA16-AD7B-FEF3-E3F2-8FA9646FE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5133" y="1534657"/>
            <a:ext cx="1569711" cy="1569711"/>
          </a:xfrm>
          <a:prstGeom prst="rect">
            <a:avLst/>
          </a:prstGeom>
        </p:spPr>
      </p:pic>
      <p:sp>
        <p:nvSpPr>
          <p:cNvPr id="38" name="TextBox 37">
            <a:extLst>
              <a:ext uri="{FF2B5EF4-FFF2-40B4-BE49-F238E27FC236}">
                <a16:creationId xmlns:a16="http://schemas.microsoft.com/office/drawing/2014/main" id="{0F2D6DDD-73A9-9C25-25F4-87B55D4B9546}"/>
              </a:ext>
            </a:extLst>
          </p:cNvPr>
          <p:cNvSpPr txBox="1"/>
          <p:nvPr/>
        </p:nvSpPr>
        <p:spPr>
          <a:xfrm>
            <a:off x="1168659" y="2976510"/>
            <a:ext cx="1938934"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Research</a:t>
            </a:r>
            <a:endParaRPr lang="en-GB" sz="1800" dirty="0">
              <a:solidFill>
                <a:srgbClr val="FAFAFA"/>
              </a:solidFill>
              <a:latin typeface="Arial"/>
              <a:cs typeface="Arial"/>
            </a:endParaRPr>
          </a:p>
        </p:txBody>
      </p:sp>
      <p:pic>
        <p:nvPicPr>
          <p:cNvPr id="37" name="Picture 36" descr="A gold and white icon of a book symbolising education ">
            <a:extLst>
              <a:ext uri="{FF2B5EF4-FFF2-40B4-BE49-F238E27FC236}">
                <a16:creationId xmlns:a16="http://schemas.microsoft.com/office/drawing/2014/main" id="{9C0B4E30-8F6B-D6E7-EDE3-E99A6C171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256" y="1532008"/>
            <a:ext cx="1572360" cy="1572360"/>
          </a:xfrm>
          <a:prstGeom prst="rect">
            <a:avLst/>
          </a:prstGeom>
        </p:spPr>
      </p:pic>
      <p:sp>
        <p:nvSpPr>
          <p:cNvPr id="39" name="TextBox 38">
            <a:extLst>
              <a:ext uri="{FF2B5EF4-FFF2-40B4-BE49-F238E27FC236}">
                <a16:creationId xmlns:a16="http://schemas.microsoft.com/office/drawing/2014/main" id="{83530CBB-50EE-76DC-B376-F85758E61DC3}"/>
              </a:ext>
            </a:extLst>
          </p:cNvPr>
          <p:cNvSpPr txBox="1"/>
          <p:nvPr/>
        </p:nvSpPr>
        <p:spPr>
          <a:xfrm>
            <a:off x="5136951" y="2961089"/>
            <a:ext cx="1938934"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Education</a:t>
            </a:r>
            <a:endParaRPr lang="en-GB" sz="1800" dirty="0">
              <a:solidFill>
                <a:srgbClr val="FAFAFA"/>
              </a:solidFill>
              <a:latin typeface="Arial"/>
              <a:cs typeface="Arial"/>
            </a:endParaRPr>
          </a:p>
        </p:txBody>
      </p:sp>
      <p:pic>
        <p:nvPicPr>
          <p:cNvPr id="33" name="Picture 32" descr="A gold and white icon of a figure with gold lines signalling from the head symbolising engagement and impact">
            <a:extLst>
              <a:ext uri="{FF2B5EF4-FFF2-40B4-BE49-F238E27FC236}">
                <a16:creationId xmlns:a16="http://schemas.microsoft.com/office/drawing/2014/main" id="{FD912F1F-BB4F-69F1-580F-FF2E90F6B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55221" y="1482219"/>
            <a:ext cx="1569712" cy="1569712"/>
          </a:xfrm>
          <a:prstGeom prst="rect">
            <a:avLst/>
          </a:prstGeom>
        </p:spPr>
      </p:pic>
      <p:sp>
        <p:nvSpPr>
          <p:cNvPr id="40" name="TextBox 39">
            <a:extLst>
              <a:ext uri="{FF2B5EF4-FFF2-40B4-BE49-F238E27FC236}">
                <a16:creationId xmlns:a16="http://schemas.microsoft.com/office/drawing/2014/main" id="{54C3D394-1A10-4B86-AB48-4B6C28CDB9F4}"/>
              </a:ext>
            </a:extLst>
          </p:cNvPr>
          <p:cNvSpPr txBox="1"/>
          <p:nvPr/>
        </p:nvSpPr>
        <p:spPr>
          <a:xfrm>
            <a:off x="8163228" y="2961089"/>
            <a:ext cx="3293175" cy="369332"/>
          </a:xfrm>
          <a:prstGeom prst="rect">
            <a:avLst/>
          </a:prstGeom>
          <a:noFill/>
        </p:spPr>
        <p:txBody>
          <a:bodyPr wrap="square">
            <a:spAutoFit/>
          </a:bodyPr>
          <a:lstStyle/>
          <a:p>
            <a:pPr marL="17780" algn="ctr">
              <a:lnSpc>
                <a:spcPct val="100000"/>
              </a:lnSpc>
              <a:spcBef>
                <a:spcPts val="2825"/>
              </a:spcBef>
            </a:pPr>
            <a:r>
              <a:rPr lang="en-GB" sz="1800" b="1" spc="155" dirty="0">
                <a:solidFill>
                  <a:srgbClr val="FAFAFA"/>
                </a:solidFill>
                <a:latin typeface="Arial"/>
                <a:cs typeface="Arial"/>
              </a:rPr>
              <a:t>Engagement and impact</a:t>
            </a:r>
            <a:endParaRPr lang="en-GB" sz="1800" dirty="0">
              <a:solidFill>
                <a:srgbClr val="FAFAFA"/>
              </a:solidFill>
              <a:latin typeface="Arial"/>
              <a:cs typeface="Arial"/>
            </a:endParaRPr>
          </a:p>
        </p:txBody>
      </p:sp>
      <p:pic>
        <p:nvPicPr>
          <p:cNvPr id="34" name="Picture 33" descr="A gold and white icon of a location pin point symbolising civic and global ">
            <a:extLst>
              <a:ext uri="{FF2B5EF4-FFF2-40B4-BE49-F238E27FC236}">
                <a16:creationId xmlns:a16="http://schemas.microsoft.com/office/drawing/2014/main" id="{F057896C-68E4-9E1B-D4E8-8E45BDB913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7868" y="3638986"/>
            <a:ext cx="1569712" cy="1569712"/>
          </a:xfrm>
          <a:prstGeom prst="rect">
            <a:avLst/>
          </a:prstGeom>
        </p:spPr>
      </p:pic>
      <p:sp>
        <p:nvSpPr>
          <p:cNvPr id="41" name="TextBox 40">
            <a:extLst>
              <a:ext uri="{FF2B5EF4-FFF2-40B4-BE49-F238E27FC236}">
                <a16:creationId xmlns:a16="http://schemas.microsoft.com/office/drawing/2014/main" id="{7C6B3213-62CC-3D5C-10DD-26C3DFFC95F4}"/>
              </a:ext>
            </a:extLst>
          </p:cNvPr>
          <p:cNvSpPr txBox="1"/>
          <p:nvPr/>
        </p:nvSpPr>
        <p:spPr>
          <a:xfrm>
            <a:off x="986018" y="5077216"/>
            <a:ext cx="2372873"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Civic and global</a:t>
            </a:r>
            <a:endParaRPr lang="en-GB" sz="1800" dirty="0">
              <a:solidFill>
                <a:srgbClr val="FAFAFA"/>
              </a:solidFill>
              <a:latin typeface="Arial"/>
              <a:cs typeface="Arial"/>
            </a:endParaRPr>
          </a:p>
        </p:txBody>
      </p:sp>
      <p:pic>
        <p:nvPicPr>
          <p:cNvPr id="36" name="Picture 35" descr="A gold and white icon of two people framed within a gold box symbolising People and culture ">
            <a:extLst>
              <a:ext uri="{FF2B5EF4-FFF2-40B4-BE49-F238E27FC236}">
                <a16:creationId xmlns:a16="http://schemas.microsoft.com/office/drawing/2014/main" id="{F6384C2B-8AB5-BB0E-7B97-4A81D01A40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91152" y="3715174"/>
            <a:ext cx="1438230" cy="1438230"/>
          </a:xfrm>
          <a:prstGeom prst="rect">
            <a:avLst/>
          </a:prstGeom>
        </p:spPr>
      </p:pic>
      <p:sp>
        <p:nvSpPr>
          <p:cNvPr id="42" name="TextBox 41">
            <a:extLst>
              <a:ext uri="{FF2B5EF4-FFF2-40B4-BE49-F238E27FC236}">
                <a16:creationId xmlns:a16="http://schemas.microsoft.com/office/drawing/2014/main" id="{AF8AF8E1-54E1-9CC4-985A-8ADD6BB20FD4}"/>
              </a:ext>
            </a:extLst>
          </p:cNvPr>
          <p:cNvSpPr txBox="1"/>
          <p:nvPr/>
        </p:nvSpPr>
        <p:spPr>
          <a:xfrm>
            <a:off x="4535578" y="5077216"/>
            <a:ext cx="2903867"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People and culture</a:t>
            </a:r>
            <a:endParaRPr lang="en-GB" sz="1800" dirty="0">
              <a:solidFill>
                <a:srgbClr val="FAFAFA"/>
              </a:solidFill>
              <a:latin typeface="Arial"/>
              <a:cs typeface="Arial"/>
            </a:endParaRPr>
          </a:p>
        </p:txBody>
      </p:sp>
      <p:pic>
        <p:nvPicPr>
          <p:cNvPr id="35" name="Picture 34" descr="A gold and white icon of a heart symbolising sustainability ">
            <a:extLst>
              <a:ext uri="{FF2B5EF4-FFF2-40B4-BE49-F238E27FC236}">
                <a16:creationId xmlns:a16="http://schemas.microsoft.com/office/drawing/2014/main" id="{058ED4B7-4E64-BC75-317F-FCA52978D7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56440" y="3786516"/>
            <a:ext cx="1438230" cy="1438230"/>
          </a:xfrm>
          <a:prstGeom prst="rect">
            <a:avLst/>
          </a:prstGeom>
        </p:spPr>
      </p:pic>
      <p:sp>
        <p:nvSpPr>
          <p:cNvPr id="43" name="TextBox 42">
            <a:extLst>
              <a:ext uri="{FF2B5EF4-FFF2-40B4-BE49-F238E27FC236}">
                <a16:creationId xmlns:a16="http://schemas.microsoft.com/office/drawing/2014/main" id="{E1B05D1F-CB02-B7B1-6358-54873965C4B5}"/>
              </a:ext>
            </a:extLst>
          </p:cNvPr>
          <p:cNvSpPr txBox="1"/>
          <p:nvPr/>
        </p:nvSpPr>
        <p:spPr>
          <a:xfrm>
            <a:off x="8433020" y="5077216"/>
            <a:ext cx="2903867" cy="369332"/>
          </a:xfrm>
          <a:prstGeom prst="rect">
            <a:avLst/>
          </a:prstGeom>
          <a:noFill/>
        </p:spPr>
        <p:txBody>
          <a:bodyPr wrap="square">
            <a:spAutoFit/>
          </a:bodyPr>
          <a:lstStyle/>
          <a:p>
            <a:pPr marL="17780" algn="ctr">
              <a:lnSpc>
                <a:spcPct val="100000"/>
              </a:lnSpc>
              <a:spcBef>
                <a:spcPts val="2825"/>
              </a:spcBef>
            </a:pPr>
            <a:r>
              <a:rPr lang="en-GB" b="1" spc="155" dirty="0">
                <a:solidFill>
                  <a:srgbClr val="FAFAFA"/>
                </a:solidFill>
                <a:latin typeface="Arial"/>
                <a:cs typeface="Arial"/>
              </a:rPr>
              <a:t>Sustainability</a:t>
            </a:r>
            <a:endParaRPr lang="en-GB" sz="1800" dirty="0">
              <a:solidFill>
                <a:srgbClr val="FAFAFA"/>
              </a:solidFill>
              <a:latin typeface="Arial"/>
              <a:cs typeface="Arial"/>
            </a:endParaRPr>
          </a:p>
        </p:txBody>
      </p:sp>
    </p:spTree>
    <p:extLst>
      <p:ext uri="{BB962C8B-B14F-4D97-AF65-F5344CB8AC3E}">
        <p14:creationId xmlns:p14="http://schemas.microsoft.com/office/powerpoint/2010/main" val="10714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CDBC8-DB9C-B608-3D10-6DA671ADC9A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94264FEB-AD0B-71E2-B077-5EAC7FFA16A8}"/>
              </a:ext>
              <a:ext uri="{C183D7F6-B498-43B3-948B-1728B52AA6E4}">
                <adec:decorative xmlns:adec="http://schemas.microsoft.com/office/drawing/2017/decorative" val="1"/>
              </a:ext>
            </a:extLst>
          </p:cNvPr>
          <p:cNvSpPr/>
          <p:nvPr/>
        </p:nvSpPr>
        <p:spPr>
          <a:xfrm>
            <a:off x="0" y="357188"/>
            <a:ext cx="5000625" cy="155733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F319AD-70C6-B9B1-3295-DE647D0961EE}"/>
              </a:ext>
              <a:ext uri="{C183D7F6-B498-43B3-948B-1728B52AA6E4}">
                <adec:decorative xmlns:adec="http://schemas.microsoft.com/office/drawing/2017/decorative" val="1"/>
              </a:ext>
            </a:extLst>
          </p:cNvPr>
          <p:cNvSpPr/>
          <p:nvPr/>
        </p:nvSpPr>
        <p:spPr>
          <a:xfrm>
            <a:off x="0" y="1"/>
            <a:ext cx="7686675" cy="6858000"/>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gold and white icon of a magnifying glass symbolising research">
            <a:extLst>
              <a:ext uri="{FF2B5EF4-FFF2-40B4-BE49-F238E27FC236}">
                <a16:creationId xmlns:a16="http://schemas.microsoft.com/office/drawing/2014/main" id="{74729EEE-E8CD-5F96-C37F-C08D08A170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038" y="571331"/>
            <a:ext cx="1139639" cy="1139639"/>
          </a:xfrm>
          <a:prstGeom prst="rect">
            <a:avLst/>
          </a:prstGeom>
        </p:spPr>
      </p:pic>
      <p:pic>
        <p:nvPicPr>
          <p:cNvPr id="8" name="object 4" descr="An image of a woman within the context of a science lab, the woman is hold a white bottle ">
            <a:extLst>
              <a:ext uri="{FF2B5EF4-FFF2-40B4-BE49-F238E27FC236}">
                <a16:creationId xmlns:a16="http://schemas.microsoft.com/office/drawing/2014/main" id="{603F07DE-CC74-F573-16B3-F73F55E47315}"/>
              </a:ext>
            </a:extLst>
          </p:cNvPr>
          <p:cNvPicPr/>
          <p:nvPr/>
        </p:nvPicPr>
        <p:blipFill>
          <a:blip r:embed="rId4" cstate="print"/>
          <a:srcRect r="25945" b="50062"/>
          <a:stretch>
            <a:fillRect/>
          </a:stretch>
        </p:blipFill>
        <p:spPr>
          <a:xfrm>
            <a:off x="7912305" y="249415"/>
            <a:ext cx="3999137" cy="3065285"/>
          </a:xfrm>
          <a:prstGeom prst="rect">
            <a:avLst/>
          </a:prstGeom>
        </p:spPr>
      </p:pic>
      <p:pic>
        <p:nvPicPr>
          <p:cNvPr id="22" name="object 4" descr="An image of the hydrogen powered train">
            <a:extLst>
              <a:ext uri="{FF2B5EF4-FFF2-40B4-BE49-F238E27FC236}">
                <a16:creationId xmlns:a16="http://schemas.microsoft.com/office/drawing/2014/main" id="{32CC0599-058B-4607-F323-B7BCD8363170}"/>
              </a:ext>
            </a:extLst>
          </p:cNvPr>
          <p:cNvPicPr/>
          <p:nvPr/>
        </p:nvPicPr>
        <p:blipFill>
          <a:blip r:embed="rId4" cstate="print"/>
          <a:srcRect t="49938" r="25945"/>
          <a:stretch>
            <a:fillRect/>
          </a:stretch>
        </p:blipFill>
        <p:spPr>
          <a:xfrm>
            <a:off x="7912305" y="3500112"/>
            <a:ext cx="4027315" cy="3094540"/>
          </a:xfrm>
          <a:prstGeom prst="rect">
            <a:avLst/>
          </a:prstGeom>
        </p:spPr>
      </p:pic>
      <p:pic>
        <p:nvPicPr>
          <p:cNvPr id="17" name="Picture 16" descr="University of Birmingham Crest">
            <a:extLst>
              <a:ext uri="{FF2B5EF4-FFF2-40B4-BE49-F238E27FC236}">
                <a16:creationId xmlns:a16="http://schemas.microsoft.com/office/drawing/2014/main" id="{2F53B00A-269D-C12D-9FFF-ECEBA1683ACD}"/>
              </a:ext>
            </a:extLst>
          </p:cNvPr>
          <p:cNvPicPr>
            <a:picLocks noChangeAspect="1"/>
          </p:cNvPicPr>
          <p:nvPr/>
        </p:nvPicPr>
        <p:blipFill>
          <a:blip r:embed="rId5"/>
          <a:stretch>
            <a:fillRect/>
          </a:stretch>
        </p:blipFill>
        <p:spPr>
          <a:xfrm>
            <a:off x="558972" y="5857548"/>
            <a:ext cx="1953808" cy="497017"/>
          </a:xfrm>
          <a:prstGeom prst="rect">
            <a:avLst/>
          </a:prstGeom>
        </p:spPr>
      </p:pic>
      <p:sp>
        <p:nvSpPr>
          <p:cNvPr id="9" name="object 7">
            <a:extLst>
              <a:ext uri="{FF2B5EF4-FFF2-40B4-BE49-F238E27FC236}">
                <a16:creationId xmlns:a16="http://schemas.microsoft.com/office/drawing/2014/main" id="{DB69F070-E296-6DF2-C6FD-8A21ADB324A7}"/>
              </a:ext>
            </a:extLst>
          </p:cNvPr>
          <p:cNvSpPr txBox="1"/>
          <p:nvPr/>
        </p:nvSpPr>
        <p:spPr>
          <a:xfrm>
            <a:off x="708328" y="1782510"/>
            <a:ext cx="3207287" cy="2432076"/>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goals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Amplify the scale, visibility, and impact of our research.</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Lead interdisciplinary solutions to global challenges.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Empower a culture of research excellence, innovation and inclusion.</a:t>
            </a:r>
          </a:p>
        </p:txBody>
      </p:sp>
      <p:sp>
        <p:nvSpPr>
          <p:cNvPr id="10" name="object 7">
            <a:extLst>
              <a:ext uri="{FF2B5EF4-FFF2-40B4-BE49-F238E27FC236}">
                <a16:creationId xmlns:a16="http://schemas.microsoft.com/office/drawing/2014/main" id="{7DAA6133-0A2C-FEA7-6E34-2A15C89D3CC7}"/>
              </a:ext>
            </a:extLst>
          </p:cNvPr>
          <p:cNvSpPr txBox="1"/>
          <p:nvPr/>
        </p:nvSpPr>
        <p:spPr>
          <a:xfrm>
            <a:off x="4310635" y="1782510"/>
            <a:ext cx="2843698" cy="4617290"/>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key priorities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Increasing the volume and diversity of our research funding.</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Developing academic leadership and innovation.</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Building a supportive and high-performing research culture.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Embedding impact across the research lifecycle.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Realising impact through our interdisciplinary capabilities.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15" normalizeH="0" baseline="0" noProof="0" dirty="0">
                <a:ln>
                  <a:noFill/>
                </a:ln>
                <a:solidFill>
                  <a:srgbClr val="FAFAFA"/>
                </a:solidFill>
                <a:effectLst/>
                <a:uLnTx/>
                <a:uFillTx/>
                <a:latin typeface="Arial"/>
                <a:ea typeface="+mn-ea"/>
                <a:cs typeface="Arial"/>
              </a:rPr>
              <a:t>Driving a meaningful and mutually enriching relationship between research and education.</a:t>
            </a:r>
          </a:p>
        </p:txBody>
      </p:sp>
      <p:sp>
        <p:nvSpPr>
          <p:cNvPr id="11" name="Title 5">
            <a:extLst>
              <a:ext uri="{FF2B5EF4-FFF2-40B4-BE49-F238E27FC236}">
                <a16:creationId xmlns:a16="http://schemas.microsoft.com/office/drawing/2014/main" id="{5AEE2EAC-238C-88E0-6ACD-2CE358E8065F}"/>
              </a:ext>
            </a:extLst>
          </p:cNvPr>
          <p:cNvSpPr txBox="1">
            <a:spLocks/>
          </p:cNvSpPr>
          <p:nvPr/>
        </p:nvSpPr>
        <p:spPr>
          <a:xfrm>
            <a:off x="1630509" y="694424"/>
            <a:ext cx="2951738"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b="0" dirty="0">
                <a:solidFill>
                  <a:schemeClr val="bg1"/>
                </a:solidFill>
              </a:rPr>
              <a:t>Research</a:t>
            </a:r>
          </a:p>
        </p:txBody>
      </p:sp>
      <p:sp>
        <p:nvSpPr>
          <p:cNvPr id="13" name="TextBox 12">
            <a:extLst>
              <a:ext uri="{FF2B5EF4-FFF2-40B4-BE49-F238E27FC236}">
                <a16:creationId xmlns:a16="http://schemas.microsoft.com/office/drawing/2014/main" id="{409F4523-0988-76CD-6974-EF54302D2556}"/>
              </a:ext>
            </a:extLst>
          </p:cNvPr>
          <p:cNvSpPr txBox="1"/>
          <p:nvPr/>
        </p:nvSpPr>
        <p:spPr>
          <a:xfrm>
            <a:off x="1616654" y="1235498"/>
            <a:ext cx="5447723"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A globally leading university is built on a foundation of world-class research.</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332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35378-F00D-A374-8A6A-3D2A33D1A13A}"/>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CC7F0B7-458B-EBED-977F-806F00D32196}"/>
              </a:ext>
              <a:ext uri="{C183D7F6-B498-43B3-948B-1728B52AA6E4}">
                <adec:decorative xmlns:adec="http://schemas.microsoft.com/office/drawing/2017/decorative" val="1"/>
              </a:ext>
            </a:extLst>
          </p:cNvPr>
          <p:cNvSpPr/>
          <p:nvPr/>
        </p:nvSpPr>
        <p:spPr>
          <a:xfrm>
            <a:off x="0" y="0"/>
            <a:ext cx="7715250" cy="6856506"/>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old and white icon of a book symbolising education ">
            <a:extLst>
              <a:ext uri="{FF2B5EF4-FFF2-40B4-BE49-F238E27FC236}">
                <a16:creationId xmlns:a16="http://schemas.microsoft.com/office/drawing/2014/main" id="{800269A7-E853-A734-A478-700DCB7A3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19" y="652501"/>
            <a:ext cx="870211" cy="870211"/>
          </a:xfrm>
          <a:prstGeom prst="rect">
            <a:avLst/>
          </a:prstGeom>
        </p:spPr>
      </p:pic>
      <p:sp>
        <p:nvSpPr>
          <p:cNvPr id="2" name="object 7">
            <a:extLst>
              <a:ext uri="{FF2B5EF4-FFF2-40B4-BE49-F238E27FC236}">
                <a16:creationId xmlns:a16="http://schemas.microsoft.com/office/drawing/2014/main" id="{3D0246AE-A0CC-19C1-B382-9E1E56713240}"/>
              </a:ext>
            </a:extLst>
          </p:cNvPr>
          <p:cNvSpPr txBox="1"/>
          <p:nvPr/>
        </p:nvSpPr>
        <p:spPr>
          <a:xfrm>
            <a:off x="708328" y="1782510"/>
            <a:ext cx="3207287" cy="3663182"/>
          </a:xfrm>
          <a:prstGeom prst="rect">
            <a:avLst/>
          </a:prstGeom>
        </p:spPr>
        <p:txBody>
          <a:bodyPr vert="horz" wrap="square" lIns="0" tIns="153035" rIns="0" bIns="0" rtlCol="0">
            <a:spAutoFit/>
          </a:bodyPr>
          <a:lstStyle/>
          <a:p>
            <a:pPr>
              <a:spcAft>
                <a:spcPts val="1200"/>
              </a:spcAft>
            </a:pPr>
            <a:r>
              <a:rPr lang="en-GB" sz="2000" b="1" dirty="0">
                <a:solidFill>
                  <a:schemeClr val="bg1"/>
                </a:solidFill>
                <a:latin typeface="Arial"/>
                <a:cs typeface="Arial"/>
              </a:rPr>
              <a:t>Our goals</a:t>
            </a:r>
            <a:endParaRPr sz="2000" dirty="0">
              <a:solidFill>
                <a:schemeClr val="bg1"/>
              </a:solidFill>
              <a:latin typeface="Arial"/>
              <a:cs typeface="Arial"/>
            </a:endParaRP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Deliver a high-quality, transformative education, enabling student success.</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Develop confident, capable graduates able to thrive in our evolving world.</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Create an inspiring learning </a:t>
            </a:r>
            <a:br>
              <a:rPr lang="en-GB" sz="1400" spc="15" dirty="0">
                <a:solidFill>
                  <a:srgbClr val="FAFAFA"/>
                </a:solidFill>
                <a:latin typeface="Arial"/>
                <a:cs typeface="Arial"/>
              </a:rPr>
            </a:br>
            <a:r>
              <a:rPr lang="en-GB" sz="1400" spc="15" dirty="0">
                <a:solidFill>
                  <a:srgbClr val="FAFAFA"/>
                </a:solidFill>
                <a:latin typeface="Arial"/>
                <a:cs typeface="Arial"/>
              </a:rPr>
              <a:t>community which attracts and </a:t>
            </a:r>
            <a:br>
              <a:rPr lang="en-GB" sz="1400" spc="15" dirty="0">
                <a:solidFill>
                  <a:srgbClr val="FAFAFA"/>
                </a:solidFill>
                <a:latin typeface="Arial"/>
                <a:cs typeface="Arial"/>
              </a:rPr>
            </a:br>
            <a:r>
              <a:rPr lang="en-GB" sz="1400" spc="15" dirty="0">
                <a:solidFill>
                  <a:srgbClr val="FAFAFA"/>
                </a:solidFill>
                <a:latin typeface="Arial"/>
                <a:cs typeface="Arial"/>
              </a:rPr>
              <a:t>supports diverse learners.</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Empower a culture of excellence in teaching practice and education leadership.</a:t>
            </a:r>
          </a:p>
        </p:txBody>
      </p:sp>
      <p:sp>
        <p:nvSpPr>
          <p:cNvPr id="3" name="object 7">
            <a:extLst>
              <a:ext uri="{FF2B5EF4-FFF2-40B4-BE49-F238E27FC236}">
                <a16:creationId xmlns:a16="http://schemas.microsoft.com/office/drawing/2014/main" id="{988D3B6B-74BF-2DEC-69AF-EF20058D9B12}"/>
              </a:ext>
            </a:extLst>
          </p:cNvPr>
          <p:cNvSpPr txBox="1"/>
          <p:nvPr/>
        </p:nvSpPr>
        <p:spPr>
          <a:xfrm>
            <a:off x="4310635" y="1782510"/>
            <a:ext cx="3147442" cy="4247958"/>
          </a:xfrm>
          <a:prstGeom prst="rect">
            <a:avLst/>
          </a:prstGeom>
        </p:spPr>
        <p:txBody>
          <a:bodyPr vert="horz" wrap="square" lIns="0" tIns="153035" rIns="0" bIns="0" rtlCol="0">
            <a:spAutoFit/>
          </a:bodyPr>
          <a:lstStyle/>
          <a:p>
            <a:pPr>
              <a:spcAft>
                <a:spcPts val="1200"/>
              </a:spcAft>
            </a:pPr>
            <a:r>
              <a:rPr lang="en-GB" sz="2000" b="1" dirty="0">
                <a:solidFill>
                  <a:schemeClr val="bg1"/>
                </a:solidFill>
                <a:latin typeface="Arial"/>
                <a:cs typeface="Arial"/>
              </a:rPr>
              <a:t>Our key priorities</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Delivering a distinctive and transformational approach to education and assessment.</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Evolving our education portfolio to meet the needs of future learners.</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Improve academic achievement, </a:t>
            </a:r>
            <a:br>
              <a:rPr lang="en-GB" sz="1400" spc="15" dirty="0">
                <a:solidFill>
                  <a:srgbClr val="FAFAFA"/>
                </a:solidFill>
                <a:latin typeface="Arial"/>
                <a:cs typeface="Arial"/>
              </a:rPr>
            </a:br>
            <a:r>
              <a:rPr lang="en-GB" sz="1400" spc="15" dirty="0">
                <a:solidFill>
                  <a:srgbClr val="FAFAFA"/>
                </a:solidFill>
                <a:latin typeface="Arial"/>
                <a:cs typeface="Arial"/>
              </a:rPr>
              <a:t>career readiness, and wellbeing for </a:t>
            </a:r>
            <a:br>
              <a:rPr lang="en-GB" sz="1400" spc="15" dirty="0">
                <a:solidFill>
                  <a:srgbClr val="FAFAFA"/>
                </a:solidFill>
                <a:latin typeface="Arial"/>
                <a:cs typeface="Arial"/>
              </a:rPr>
            </a:br>
            <a:r>
              <a:rPr lang="en-GB" sz="1400" spc="15" dirty="0">
                <a:solidFill>
                  <a:srgbClr val="FAFAFA"/>
                </a:solidFill>
                <a:latin typeface="Arial"/>
                <a:cs typeface="Arial"/>
              </a:rPr>
              <a:t>our student community.</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Supporting professional development to drive excellence </a:t>
            </a:r>
            <a:br>
              <a:rPr lang="en-GB" sz="1400" spc="15" dirty="0">
                <a:solidFill>
                  <a:srgbClr val="FAFAFA"/>
                </a:solidFill>
                <a:latin typeface="Arial"/>
                <a:cs typeface="Arial"/>
              </a:rPr>
            </a:br>
            <a:r>
              <a:rPr lang="en-GB" sz="1400" spc="15" dirty="0">
                <a:solidFill>
                  <a:srgbClr val="FAFAFA"/>
                </a:solidFill>
                <a:latin typeface="Arial"/>
                <a:cs typeface="Arial"/>
              </a:rPr>
              <a:t>in leadership.</a:t>
            </a:r>
          </a:p>
          <a:p>
            <a:pPr marL="296550" marR="5080" indent="-285750">
              <a:spcAft>
                <a:spcPts val="1200"/>
              </a:spcAft>
              <a:buClr>
                <a:srgbClr val="C59A00"/>
              </a:buClr>
              <a:buFont typeface="Wingdings" panose="05000000000000000000" pitchFamily="2" charset="2"/>
              <a:buChar char="§"/>
              <a:tabLst>
                <a:tab pos="170815" algn="l"/>
              </a:tabLst>
            </a:pPr>
            <a:r>
              <a:rPr lang="en-GB" sz="1400" spc="15" dirty="0">
                <a:solidFill>
                  <a:srgbClr val="FAFAFA"/>
                </a:solidFill>
                <a:latin typeface="Arial"/>
                <a:cs typeface="Arial"/>
              </a:rPr>
              <a:t>Embracing digital learning technologies and efficient teaching practices.</a:t>
            </a:r>
          </a:p>
        </p:txBody>
      </p:sp>
      <p:pic>
        <p:nvPicPr>
          <p:cNvPr id="10" name="object 20" descr="A group of three students walking through the green heart at the University of Birmingham.">
            <a:extLst>
              <a:ext uri="{FF2B5EF4-FFF2-40B4-BE49-F238E27FC236}">
                <a16:creationId xmlns:a16="http://schemas.microsoft.com/office/drawing/2014/main" id="{E525CD36-A5FF-F335-A7F1-3760FACDD3D1}"/>
              </a:ext>
            </a:extLst>
          </p:cNvPr>
          <p:cNvPicPr/>
          <p:nvPr/>
        </p:nvPicPr>
        <p:blipFill>
          <a:blip r:embed="rId3" cstate="print"/>
          <a:srcRect l="3806" r="20903" b="50373"/>
          <a:stretch>
            <a:fillRect/>
          </a:stretch>
        </p:blipFill>
        <p:spPr>
          <a:xfrm>
            <a:off x="7912304" y="253593"/>
            <a:ext cx="3999137" cy="3061107"/>
          </a:xfrm>
          <a:prstGeom prst="rect">
            <a:avLst/>
          </a:prstGeom>
        </p:spPr>
      </p:pic>
      <p:pic>
        <p:nvPicPr>
          <p:cNvPr id="7" name="object 20" descr="A group of students studying">
            <a:extLst>
              <a:ext uri="{FF2B5EF4-FFF2-40B4-BE49-F238E27FC236}">
                <a16:creationId xmlns:a16="http://schemas.microsoft.com/office/drawing/2014/main" id="{A451A140-ED90-BEBB-EDCC-A975A6D8B274}"/>
              </a:ext>
            </a:extLst>
          </p:cNvPr>
          <p:cNvPicPr/>
          <p:nvPr/>
        </p:nvPicPr>
        <p:blipFill>
          <a:blip r:embed="rId3" cstate="print"/>
          <a:srcRect l="5643" t="50144" r="19247" b="157"/>
          <a:stretch>
            <a:fillRect/>
          </a:stretch>
        </p:blipFill>
        <p:spPr>
          <a:xfrm>
            <a:off x="7912304" y="3500112"/>
            <a:ext cx="4027314" cy="3094540"/>
          </a:xfrm>
          <a:prstGeom prst="rect">
            <a:avLst/>
          </a:prstGeom>
        </p:spPr>
      </p:pic>
      <p:pic>
        <p:nvPicPr>
          <p:cNvPr id="17" name="Picture 16" descr="University of Birmingham Crest">
            <a:extLst>
              <a:ext uri="{FF2B5EF4-FFF2-40B4-BE49-F238E27FC236}">
                <a16:creationId xmlns:a16="http://schemas.microsoft.com/office/drawing/2014/main" id="{2DA2767F-03EE-E0C1-FA4E-6B1960D2D97E}"/>
              </a:ext>
            </a:extLst>
          </p:cNvPr>
          <p:cNvPicPr>
            <a:picLocks noChangeAspect="1"/>
          </p:cNvPicPr>
          <p:nvPr/>
        </p:nvPicPr>
        <p:blipFill>
          <a:blip r:embed="rId4"/>
          <a:stretch>
            <a:fillRect/>
          </a:stretch>
        </p:blipFill>
        <p:spPr>
          <a:xfrm>
            <a:off x="558972" y="5857548"/>
            <a:ext cx="1953808" cy="497017"/>
          </a:xfrm>
          <a:prstGeom prst="rect">
            <a:avLst/>
          </a:prstGeom>
        </p:spPr>
      </p:pic>
      <p:sp>
        <p:nvSpPr>
          <p:cNvPr id="4" name="Title 5">
            <a:extLst>
              <a:ext uri="{FF2B5EF4-FFF2-40B4-BE49-F238E27FC236}">
                <a16:creationId xmlns:a16="http://schemas.microsoft.com/office/drawing/2014/main" id="{8FA30DE9-2175-D3DF-726D-2628B52F06F4}"/>
              </a:ext>
            </a:extLst>
          </p:cNvPr>
          <p:cNvSpPr txBox="1">
            <a:spLocks/>
          </p:cNvSpPr>
          <p:nvPr/>
        </p:nvSpPr>
        <p:spPr>
          <a:xfrm>
            <a:off x="1630509" y="694424"/>
            <a:ext cx="2951738"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US" b="0" dirty="0">
                <a:solidFill>
                  <a:schemeClr val="bg1"/>
                </a:solidFill>
              </a:rPr>
              <a:t>Education</a:t>
            </a:r>
          </a:p>
        </p:txBody>
      </p:sp>
      <p:sp>
        <p:nvSpPr>
          <p:cNvPr id="8" name="TextBox 7">
            <a:extLst>
              <a:ext uri="{FF2B5EF4-FFF2-40B4-BE49-F238E27FC236}">
                <a16:creationId xmlns:a16="http://schemas.microsoft.com/office/drawing/2014/main" id="{2FBC4E9D-582A-9F7C-1C5D-4409034D9E75}"/>
              </a:ext>
            </a:extLst>
          </p:cNvPr>
          <p:cNvSpPr txBox="1"/>
          <p:nvPr/>
        </p:nvSpPr>
        <p:spPr>
          <a:xfrm>
            <a:off x="1616654" y="1235498"/>
            <a:ext cx="5447723"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A University of Birmingham education is transformative.</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515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0EF69-BC81-E592-1316-3F9FA8E16F6D}"/>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E00D059-48A5-556E-174C-E2877D937014}"/>
              </a:ext>
              <a:ext uri="{C183D7F6-B498-43B3-948B-1728B52AA6E4}">
                <adec:decorative xmlns:adec="http://schemas.microsoft.com/office/drawing/2017/decorative" val="1"/>
              </a:ext>
            </a:extLst>
          </p:cNvPr>
          <p:cNvSpPr/>
          <p:nvPr/>
        </p:nvSpPr>
        <p:spPr>
          <a:xfrm>
            <a:off x="0" y="0"/>
            <a:ext cx="7715250" cy="6856506"/>
          </a:xfrm>
          <a:prstGeom prst="rect">
            <a:avLst/>
          </a:prstGeom>
          <a:solidFill>
            <a:srgbClr val="191B1B"/>
          </a:solidFill>
          <a:ln>
            <a:solidFill>
              <a:srgbClr val="1B1B1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old and white icon of a figure with gold lines signalling from the head symbolising engagement and impact">
            <a:extLst>
              <a:ext uri="{FF2B5EF4-FFF2-40B4-BE49-F238E27FC236}">
                <a16:creationId xmlns:a16="http://schemas.microsoft.com/office/drawing/2014/main" id="{1BB08F65-DE2C-148E-2EAA-DC7F26BF49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01" y="445052"/>
            <a:ext cx="1217453" cy="1217453"/>
          </a:xfrm>
          <a:prstGeom prst="rect">
            <a:avLst/>
          </a:prstGeom>
        </p:spPr>
      </p:pic>
      <p:pic>
        <p:nvPicPr>
          <p:cNvPr id="8" name="object 21" descr="University of Birmingham Library ">
            <a:extLst>
              <a:ext uri="{FF2B5EF4-FFF2-40B4-BE49-F238E27FC236}">
                <a16:creationId xmlns:a16="http://schemas.microsoft.com/office/drawing/2014/main" id="{B45627D2-542A-7DAB-92CB-D38746A89A38}"/>
              </a:ext>
            </a:extLst>
          </p:cNvPr>
          <p:cNvPicPr/>
          <p:nvPr/>
        </p:nvPicPr>
        <p:blipFill>
          <a:blip r:embed="rId4" cstate="print"/>
          <a:srcRect l="22428" r="3513" b="50832"/>
          <a:stretch>
            <a:fillRect/>
          </a:stretch>
        </p:blipFill>
        <p:spPr>
          <a:xfrm>
            <a:off x="7912304" y="248637"/>
            <a:ext cx="3999136" cy="3083270"/>
          </a:xfrm>
          <a:prstGeom prst="rect">
            <a:avLst/>
          </a:prstGeom>
        </p:spPr>
      </p:pic>
      <p:pic>
        <p:nvPicPr>
          <p:cNvPr id="10" name="object 21" descr="University of Birmingham Exchange building ">
            <a:extLst>
              <a:ext uri="{FF2B5EF4-FFF2-40B4-BE49-F238E27FC236}">
                <a16:creationId xmlns:a16="http://schemas.microsoft.com/office/drawing/2014/main" id="{53A5C933-0FBF-2006-A1BE-F662C4FBF525}"/>
              </a:ext>
            </a:extLst>
          </p:cNvPr>
          <p:cNvPicPr/>
          <p:nvPr/>
        </p:nvPicPr>
        <p:blipFill>
          <a:blip r:embed="rId4" cstate="print"/>
          <a:srcRect l="15102" t="50741" r="10451"/>
          <a:stretch>
            <a:fillRect/>
          </a:stretch>
        </p:blipFill>
        <p:spPr>
          <a:xfrm>
            <a:off x="7912304" y="3500112"/>
            <a:ext cx="4027314" cy="3094540"/>
          </a:xfrm>
          <a:prstGeom prst="rect">
            <a:avLst/>
          </a:prstGeom>
        </p:spPr>
      </p:pic>
      <p:pic>
        <p:nvPicPr>
          <p:cNvPr id="17" name="Picture 16" descr="University of Birmingham Crest">
            <a:extLst>
              <a:ext uri="{FF2B5EF4-FFF2-40B4-BE49-F238E27FC236}">
                <a16:creationId xmlns:a16="http://schemas.microsoft.com/office/drawing/2014/main" id="{6B77F492-AF7B-BF7E-6354-1B729BB5D596}"/>
              </a:ext>
            </a:extLst>
          </p:cNvPr>
          <p:cNvPicPr>
            <a:picLocks noChangeAspect="1"/>
          </p:cNvPicPr>
          <p:nvPr/>
        </p:nvPicPr>
        <p:blipFill>
          <a:blip r:embed="rId5"/>
          <a:stretch>
            <a:fillRect/>
          </a:stretch>
        </p:blipFill>
        <p:spPr>
          <a:xfrm>
            <a:off x="558972" y="5857548"/>
            <a:ext cx="1953808" cy="497017"/>
          </a:xfrm>
          <a:prstGeom prst="rect">
            <a:avLst/>
          </a:prstGeom>
        </p:spPr>
      </p:pic>
      <p:sp>
        <p:nvSpPr>
          <p:cNvPr id="7" name="Title 5">
            <a:extLst>
              <a:ext uri="{FF2B5EF4-FFF2-40B4-BE49-F238E27FC236}">
                <a16:creationId xmlns:a16="http://schemas.microsoft.com/office/drawing/2014/main" id="{9ED73F16-3AED-11E1-170B-F2DAABD8C283}"/>
              </a:ext>
            </a:extLst>
          </p:cNvPr>
          <p:cNvSpPr txBox="1">
            <a:spLocks/>
          </p:cNvSpPr>
          <p:nvPr/>
        </p:nvSpPr>
        <p:spPr>
          <a:xfrm>
            <a:off x="1630509" y="694424"/>
            <a:ext cx="5233720" cy="4781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Times New Roman" panose="02020603050405020304" pitchFamily="18" charset="0"/>
                <a:ea typeface="+mj-ea"/>
                <a:cs typeface="Times New Roman" panose="02020603050405020304" pitchFamily="18" charset="0"/>
              </a:defRPr>
            </a:lvl1pPr>
          </a:lstStyle>
          <a:p>
            <a:r>
              <a:rPr lang="en-GB" b="0" dirty="0">
                <a:solidFill>
                  <a:schemeClr val="bg1"/>
                </a:solidFill>
              </a:rPr>
              <a:t>Engagement and impact</a:t>
            </a:r>
            <a:endParaRPr lang="en-US" b="0" dirty="0">
              <a:solidFill>
                <a:schemeClr val="bg1"/>
              </a:solidFill>
            </a:endParaRPr>
          </a:p>
        </p:txBody>
      </p:sp>
      <p:sp>
        <p:nvSpPr>
          <p:cNvPr id="11" name="TextBox 10">
            <a:extLst>
              <a:ext uri="{FF2B5EF4-FFF2-40B4-BE49-F238E27FC236}">
                <a16:creationId xmlns:a16="http://schemas.microsoft.com/office/drawing/2014/main" id="{FD7005DE-5260-4227-EC7B-EA1954D7B678}"/>
              </a:ext>
            </a:extLst>
          </p:cNvPr>
          <p:cNvSpPr txBox="1"/>
          <p:nvPr/>
        </p:nvSpPr>
        <p:spPr>
          <a:xfrm>
            <a:off x="1616654" y="1235498"/>
            <a:ext cx="5447723" cy="276999"/>
          </a:xfrm>
          <a:prstGeom prst="rect">
            <a:avLst/>
          </a:prstGeom>
          <a:noFill/>
        </p:spPr>
        <p:txBody>
          <a:bodyPr wrap="square">
            <a:spAutoFit/>
          </a:bodyPr>
          <a:lstStyle/>
          <a:p>
            <a:r>
              <a:rPr lang="en-GB" sz="1200" dirty="0">
                <a:solidFill>
                  <a:schemeClr val="bg1"/>
                </a:solidFill>
                <a:latin typeface="Arial" panose="020B0604020202020204" pitchFamily="34" charset="0"/>
                <a:cs typeface="Arial" panose="020B0604020202020204" pitchFamily="34" charset="0"/>
              </a:rPr>
              <a:t>We are committed to delivering meaningful change.</a:t>
            </a:r>
            <a:endParaRPr lang="en-US" sz="1200" dirty="0">
              <a:solidFill>
                <a:schemeClr val="bg1"/>
              </a:solidFill>
              <a:latin typeface="Arial" panose="020B0604020202020204" pitchFamily="34" charset="0"/>
              <a:cs typeface="Arial" panose="020B0604020202020204" pitchFamily="34" charset="0"/>
            </a:endParaRPr>
          </a:p>
        </p:txBody>
      </p:sp>
      <p:sp>
        <p:nvSpPr>
          <p:cNvPr id="15" name="object 7">
            <a:extLst>
              <a:ext uri="{FF2B5EF4-FFF2-40B4-BE49-F238E27FC236}">
                <a16:creationId xmlns:a16="http://schemas.microsoft.com/office/drawing/2014/main" id="{D4789AE6-7A05-CA7C-95F3-ACF00D95AE78}"/>
              </a:ext>
            </a:extLst>
          </p:cNvPr>
          <p:cNvSpPr txBox="1"/>
          <p:nvPr/>
        </p:nvSpPr>
        <p:spPr>
          <a:xfrm>
            <a:off x="708328" y="1782510"/>
            <a:ext cx="3207287" cy="2432076"/>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goals</a:t>
            </a:r>
            <a:endParaRPr kumimoji="0" lang="en-GB" sz="2000" b="0" i="0" u="none" strike="noStrike" kern="1200" cap="none" spc="0" normalizeH="0" baseline="0" noProof="0" dirty="0">
              <a:ln>
                <a:noFill/>
              </a:ln>
              <a:solidFill>
                <a:srgbClr val="FAFAFA"/>
              </a:solidFill>
              <a:effectLst/>
              <a:uLnTx/>
              <a:uFillTx/>
              <a:latin typeface="Arial"/>
              <a:ea typeface="+mn-ea"/>
              <a:cs typeface="Arial"/>
            </a:endParaRP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Deliver societal benefit in partnership with communities, industry, and government.</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Shape future industries and support inclusive economic growth.</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Drive policy change to improve quality of life and wellbeing.</a:t>
            </a:r>
          </a:p>
        </p:txBody>
      </p:sp>
      <p:sp>
        <p:nvSpPr>
          <p:cNvPr id="16" name="object 7">
            <a:extLst>
              <a:ext uri="{FF2B5EF4-FFF2-40B4-BE49-F238E27FC236}">
                <a16:creationId xmlns:a16="http://schemas.microsoft.com/office/drawing/2014/main" id="{9B04ED04-ED48-19A6-14E9-66806825D77F}"/>
              </a:ext>
            </a:extLst>
          </p:cNvPr>
          <p:cNvSpPr txBox="1"/>
          <p:nvPr/>
        </p:nvSpPr>
        <p:spPr>
          <a:xfrm>
            <a:off x="4310635" y="1782510"/>
            <a:ext cx="2699765" cy="4247958"/>
          </a:xfrm>
          <a:prstGeom prst="rect">
            <a:avLst/>
          </a:prstGeom>
        </p:spPr>
        <p:txBody>
          <a:bodyPr vert="horz" wrap="square" lIns="0" tIns="153035" rIns="0" bIns="0"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AFAFA"/>
                </a:solidFill>
                <a:effectLst/>
                <a:uLnTx/>
                <a:uFillTx/>
                <a:latin typeface="Arial"/>
                <a:ea typeface="+mn-ea"/>
                <a:cs typeface="Arial"/>
              </a:rPr>
              <a:t>Our key priorities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Using our expertise, sites, and assets to strengthen industry networks.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Working with industrial partners to realise policy change.</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Working with our local and global communities through accessible, participatory activities.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Strengthening and expanding </a:t>
            </a:r>
            <a:br>
              <a:rPr kumimoji="0" lang="en-GB" sz="1400" b="0" i="0" u="none" strike="noStrike" kern="1200" cap="none" spc="0" normalizeH="0" baseline="0" noProof="0" dirty="0">
                <a:ln>
                  <a:noFill/>
                </a:ln>
                <a:solidFill>
                  <a:srgbClr val="FAFAFA"/>
                </a:solidFill>
                <a:effectLst/>
                <a:uLnTx/>
                <a:uFillTx/>
                <a:latin typeface="Arial"/>
                <a:ea typeface="+mn-ea"/>
                <a:cs typeface="Arial"/>
              </a:rPr>
            </a:br>
            <a:r>
              <a:rPr kumimoji="0" lang="en-GB" sz="1400" b="0" i="0" u="none" strike="noStrike" kern="1200" cap="none" spc="0" normalizeH="0" baseline="0" noProof="0" dirty="0">
                <a:ln>
                  <a:noFill/>
                </a:ln>
                <a:solidFill>
                  <a:srgbClr val="FAFAFA"/>
                </a:solidFill>
                <a:effectLst/>
                <a:uLnTx/>
                <a:uFillTx/>
                <a:latin typeface="Arial"/>
                <a:ea typeface="+mn-ea"/>
                <a:cs typeface="Arial"/>
              </a:rPr>
              <a:t>our innovation partnerships.</a:t>
            </a:r>
          </a:p>
          <a:p>
            <a:pPr marL="296550" marR="5080" lvl="0" indent="-285750" algn="l" defTabSz="914400" rtl="0" eaLnBrk="1" fontAlgn="auto" latinLnBrk="0" hangingPunct="1">
              <a:lnSpc>
                <a:spcPct val="100000"/>
              </a:lnSpc>
              <a:spcBef>
                <a:spcPts val="0"/>
              </a:spcBef>
              <a:spcAft>
                <a:spcPts val="1200"/>
              </a:spcAft>
              <a:buClr>
                <a:srgbClr val="C59A00"/>
              </a:buClr>
              <a:buSzTx/>
              <a:buFont typeface="Wingdings" panose="05000000000000000000" pitchFamily="2" charset="2"/>
              <a:buChar char="§"/>
              <a:tabLst>
                <a:tab pos="170815" algn="l"/>
              </a:tabLst>
              <a:defRPr/>
            </a:pPr>
            <a:r>
              <a:rPr kumimoji="0" lang="en-GB" sz="1400" b="0" i="0" u="none" strike="noStrike" kern="1200" cap="none" spc="0" normalizeH="0" baseline="0" noProof="0" dirty="0">
                <a:ln>
                  <a:noFill/>
                </a:ln>
                <a:solidFill>
                  <a:srgbClr val="FAFAFA"/>
                </a:solidFill>
                <a:effectLst/>
                <a:uLnTx/>
                <a:uFillTx/>
                <a:latin typeface="Arial"/>
                <a:ea typeface="+mn-ea"/>
                <a:cs typeface="Arial"/>
              </a:rPr>
              <a:t>Advancing Innovation Districts </a:t>
            </a:r>
            <a:br>
              <a:rPr kumimoji="0" lang="en-GB" sz="1400" b="0" i="0" u="none" strike="noStrike" kern="1200" cap="none" spc="0" normalizeH="0" baseline="0" noProof="0" dirty="0">
                <a:ln>
                  <a:noFill/>
                </a:ln>
                <a:solidFill>
                  <a:srgbClr val="FAFAFA"/>
                </a:solidFill>
                <a:effectLst/>
                <a:uLnTx/>
                <a:uFillTx/>
                <a:latin typeface="Arial"/>
                <a:ea typeface="+mn-ea"/>
                <a:cs typeface="Arial"/>
              </a:rPr>
            </a:br>
            <a:r>
              <a:rPr kumimoji="0" lang="en-GB" sz="1400" b="0" i="0" u="none" strike="noStrike" kern="1200" cap="none" spc="0" normalizeH="0" baseline="0" noProof="0" dirty="0">
                <a:ln>
                  <a:noFill/>
                </a:ln>
                <a:solidFill>
                  <a:srgbClr val="FAFAFA"/>
                </a:solidFill>
                <a:effectLst/>
                <a:uLnTx/>
                <a:uFillTx/>
                <a:latin typeface="Arial"/>
                <a:ea typeface="+mn-ea"/>
                <a:cs typeface="Arial"/>
              </a:rPr>
              <a:t>and creative economies.</a:t>
            </a:r>
          </a:p>
        </p:txBody>
      </p:sp>
    </p:spTree>
    <p:extLst>
      <p:ext uri="{BB962C8B-B14F-4D97-AF65-F5344CB8AC3E}">
        <p14:creationId xmlns:p14="http://schemas.microsoft.com/office/powerpoint/2010/main" val="3433144755"/>
      </p:ext>
    </p:extLst>
  </p:cSld>
  <p:clrMapOvr>
    <a:masterClrMapping/>
  </p:clrMapOvr>
</p:sld>
</file>

<file path=ppt/theme/theme1.xml><?xml version="1.0" encoding="utf-8"?>
<a:theme xmlns:a="http://schemas.openxmlformats.org/drawingml/2006/main" name="Light Theme">
  <a:themeElements>
    <a:clrScheme name="Custom 7">
      <a:dk1>
        <a:srgbClr val="1B1B1B"/>
      </a:dk1>
      <a:lt1>
        <a:srgbClr val="FAFAFA"/>
      </a:lt1>
      <a:dk2>
        <a:srgbClr val="C59A00"/>
      </a:dk2>
      <a:lt2>
        <a:srgbClr val="C20019"/>
      </a:lt2>
      <a:accent1>
        <a:srgbClr val="007838"/>
      </a:accent1>
      <a:accent2>
        <a:srgbClr val="00788E"/>
      </a:accent2>
      <a:accent3>
        <a:srgbClr val="0057BF"/>
      </a:accent3>
      <a:accent4>
        <a:srgbClr val="501D83"/>
      </a:accent4>
      <a:accent5>
        <a:srgbClr val="DB0061"/>
      </a:accent5>
      <a:accent6>
        <a:srgbClr val="CF4527"/>
      </a:accent6>
      <a:hlink>
        <a:srgbClr val="007838"/>
      </a:hlink>
      <a:folHlink>
        <a:srgbClr val="C59A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4563E0E-0D7E-AA4D-BFBE-8EE264B25B57}" vid="{0C11D688-98AA-9440-97F5-5528AEA15E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ateandTime xmlns="997cdd1e-e429-4b09-99d2-d895aefd500f" xsi:nil="true"/>
    <TaxCatchAll xmlns="a3ce718d-f813-4adc-8824-5d044fc7674a" xsi:nil="true"/>
    <lcf76f155ced4ddcb4097134ff3c332f xmlns="997cdd1e-e429-4b09-99d2-d895aefd500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5445A33AFAEC419A41B44D69E6129F" ma:contentTypeVersion="18" ma:contentTypeDescription="Create a new document." ma:contentTypeScope="" ma:versionID="0b35a3a2ddc1a7379da584d1017a675c">
  <xsd:schema xmlns:xsd="http://www.w3.org/2001/XMLSchema" xmlns:xs="http://www.w3.org/2001/XMLSchema" xmlns:p="http://schemas.microsoft.com/office/2006/metadata/properties" xmlns:ns2="997cdd1e-e429-4b09-99d2-d895aefd500f" xmlns:ns3="a3ce718d-f813-4adc-8824-5d044fc7674a" targetNamespace="http://schemas.microsoft.com/office/2006/metadata/properties" ma:root="true" ma:fieldsID="0987f44e3cec8068723d8ef6cfc5de7e" ns2:_="" ns3:_="">
    <xsd:import namespace="997cdd1e-e429-4b09-99d2-d895aefd500f"/>
    <xsd:import namespace="a3ce718d-f813-4adc-8824-5d044fc7674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DateandTime"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7cdd1e-e429-4b09-99d2-d895aefd50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DateandTime" ma:index="21" nillable="true" ma:displayName="Date and Time" ma:format="DateOnly" ma:internalName="DateandTime">
      <xsd:simpleType>
        <xsd:restriction base="dms:DateTim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ad60de0-1a06-47ac-a17b-03c64138ab1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ce718d-f813-4adc-8824-5d044fc7674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002303e-3aac-4036-a93f-05678b6d1e37}" ma:internalName="TaxCatchAll" ma:showField="CatchAllData" ma:web="a3ce718d-f813-4adc-8824-5d044fc767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7BEDFE-5FA6-4B83-93B9-39AC9242521D}">
  <ds:schemaRefs>
    <ds:schemaRef ds:uri="http://schemas.openxmlformats.org/package/2006/metadata/core-properties"/>
    <ds:schemaRef ds:uri="http://schemas.microsoft.com/office/infopath/2007/PartnerControls"/>
    <ds:schemaRef ds:uri="http://www.w3.org/XML/1998/namespace"/>
    <ds:schemaRef ds:uri="http://purl.org/dc/dcmitype/"/>
    <ds:schemaRef ds:uri="http://purl.org/dc/elements/1.1/"/>
    <ds:schemaRef ds:uri="http://schemas.microsoft.com/office/2006/documentManagement/types"/>
    <ds:schemaRef ds:uri="a3ce718d-f813-4adc-8824-5d044fc7674a"/>
    <ds:schemaRef ds:uri="997cdd1e-e429-4b09-99d2-d895aefd500f"/>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5FEB96AD-99A0-45ED-B827-BCC3E4FCF463}">
  <ds:schemaRefs>
    <ds:schemaRef ds:uri="http://schemas.microsoft.com/sharepoint/v3/contenttype/forms"/>
  </ds:schemaRefs>
</ds:datastoreItem>
</file>

<file path=customXml/itemProps3.xml><?xml version="1.0" encoding="utf-8"?>
<ds:datastoreItem xmlns:ds="http://schemas.openxmlformats.org/officeDocument/2006/customXml" ds:itemID="{72664635-8939-4B31-A5A8-5262AB8CBF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7cdd1e-e429-4b09-99d2-d895aefd500f"/>
    <ds:schemaRef ds:uri="a3ce718d-f813-4adc-8824-5d044fc767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Dark Theme</Template>
  <TotalTime>2387</TotalTime>
  <Words>1814</Words>
  <Application>Microsoft Macintosh PowerPoint</Application>
  <PresentationFormat>Widescreen</PresentationFormat>
  <Paragraphs>167</Paragraphs>
  <Slides>17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Calibri</vt:lpstr>
      <vt:lpstr>Wingdings</vt:lpstr>
      <vt:lpstr>Arial</vt:lpstr>
      <vt:lpstr>Times New Roman</vt:lpstr>
      <vt:lpstr>Helvetica</vt:lpstr>
      <vt:lpstr>Light Theme</vt:lpstr>
      <vt:lpstr>Birmingham 2030  Strategic Framework</vt:lpstr>
      <vt:lpstr>Birmingham 2030 Strategic Framework</vt:lpstr>
      <vt:lpstr>Birmingham 2030:   Our ambition</vt:lpstr>
      <vt:lpstr>Our ambition is bold and clear: to be recognised among the world’s top 50 universities.</vt:lpstr>
      <vt:lpstr>Our core pillars</vt:lpstr>
      <vt:lpstr>Our core pillars</vt:lpstr>
      <vt:lpstr>PowerPoint Presentation</vt:lpstr>
      <vt:lpstr>PowerPoint Presentation</vt:lpstr>
      <vt:lpstr>PowerPoint Presentation</vt:lpstr>
      <vt:lpstr>PowerPoint Presentation</vt:lpstr>
      <vt:lpstr>PowerPoint Presentation</vt:lpstr>
      <vt:lpstr>PowerPoint Presentation</vt:lpstr>
      <vt:lpstr>Embedding our values across the University</vt:lpstr>
      <vt:lpstr>Measures of success </vt:lpstr>
      <vt:lpstr>Measures of success </vt:lpstr>
      <vt:lpstr>Measures of success </vt:lpstr>
      <vt:lpstr>Measures of success continued </vt:lpstr>
    </vt:vector>
  </TitlesOfParts>
  <Company>University of Birmingham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UoB PowerPoint Template</dc:title>
  <dc:creator>Jennifer Curry Jahnke (Application Services)</dc:creator>
  <cp:lastModifiedBy>Stephanie Jones (Account Management)</cp:lastModifiedBy>
  <cp:revision>50</cp:revision>
  <dcterms:created xsi:type="dcterms:W3CDTF">2023-08-23T12:07:50Z</dcterms:created>
  <dcterms:modified xsi:type="dcterms:W3CDTF">2025-09-25T12:45:01Z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0x010100305445A33AFAEC419A41B44D69E6129F</vt:lpwstr>
  </property>
  <property fmtid="{D5CDD505-2E9C-101B-9397-08002B2CF9AE}" pid="3" name="MediaServiceImageTags">
    <vt:lpwstr/>
  </property>
</Properties>
</file>