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33"/>
  </p:notesMasterIdLst>
  <p:handoutMasterIdLst>
    <p:handoutMasterId r:id="rId34"/>
  </p:handoutMasterIdLst>
  <p:sldIdLst>
    <p:sldId id="296" r:id="rId5"/>
    <p:sldId id="297" r:id="rId6"/>
    <p:sldId id="298" r:id="rId7"/>
    <p:sldId id="581" r:id="rId8"/>
    <p:sldId id="571" r:id="rId9"/>
    <p:sldId id="537" r:id="rId10"/>
    <p:sldId id="538" r:id="rId11"/>
    <p:sldId id="539" r:id="rId12"/>
    <p:sldId id="540" r:id="rId13"/>
    <p:sldId id="567" r:id="rId14"/>
    <p:sldId id="588" r:id="rId15"/>
    <p:sldId id="587" r:id="rId16"/>
    <p:sldId id="585" r:id="rId17"/>
    <p:sldId id="572" r:id="rId18"/>
    <p:sldId id="576" r:id="rId19"/>
    <p:sldId id="584" r:id="rId20"/>
    <p:sldId id="590" r:id="rId21"/>
    <p:sldId id="591" r:id="rId22"/>
    <p:sldId id="592" r:id="rId23"/>
    <p:sldId id="593" r:id="rId24"/>
    <p:sldId id="544" r:id="rId25"/>
    <p:sldId id="589" r:id="rId26"/>
    <p:sldId id="577" r:id="rId27"/>
    <p:sldId id="579" r:id="rId28"/>
    <p:sldId id="526" r:id="rId29"/>
    <p:sldId id="575" r:id="rId30"/>
    <p:sldId id="559" r:id="rId31"/>
    <p:sldId id="594" r:id="rId32"/>
  </p:sldIdLst>
  <p:sldSz cx="12192000" cy="6858000"/>
  <p:notesSz cx="6858000" cy="9144000"/>
  <p:embeddedFontLst>
    <p:embeddedFont>
      <p:font typeface="Segoe UI" panose="020B0502040204020203"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AF612A-B0D4-E33A-F615-EC49BA466126}" name="Ed Pearson (Campaigns and Reputation)" initials="" userId="S::e.pearson.3@bham.ac.uk::dbe0675a-34bf-4ff7-af68-43779b9964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FAFAFA"/>
    <a:srgbClr val="1B1B1B"/>
    <a:srgbClr val="1C1C1C"/>
    <a:srgbClr val="FFFFFF"/>
    <a:srgbClr val="333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87"/>
    <p:restoredTop sz="94694"/>
  </p:normalViewPr>
  <p:slideViewPr>
    <p:cSldViewPr snapToGrid="0">
      <p:cViewPr varScale="1">
        <p:scale>
          <a:sx n="117" d="100"/>
          <a:sy n="117" d="100"/>
        </p:scale>
        <p:origin x="552" y="1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2B6318-4724-91EE-B7BB-B2C88A2AAB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274CE4F-20D3-2232-9916-6E754ED8DA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18833-6ED6-43DF-B316-8E0905B9641D}" type="datetimeFigureOut">
              <a:rPr lang="en-GB" smtClean="0"/>
              <a:t>07/03/2025</a:t>
            </a:fld>
            <a:endParaRPr lang="en-GB"/>
          </a:p>
        </p:txBody>
      </p:sp>
      <p:sp>
        <p:nvSpPr>
          <p:cNvPr id="4" name="Footer Placeholder 3">
            <a:extLst>
              <a:ext uri="{FF2B5EF4-FFF2-40B4-BE49-F238E27FC236}">
                <a16:creationId xmlns:a16="http://schemas.microsoft.com/office/drawing/2014/main" id="{30498F1E-E28F-55A0-FF07-7C9D8E328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39C1080-86AB-B2A9-A93B-42D3A79F32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0E4F95-1DE7-41C5-854A-71CEFFE43DCE}" type="slidenum">
              <a:rPr lang="en-GB" smtClean="0"/>
              <a:t>‹#›</a:t>
            </a:fld>
            <a:endParaRPr lang="en-GB"/>
          </a:p>
        </p:txBody>
      </p:sp>
    </p:spTree>
    <p:extLst>
      <p:ext uri="{BB962C8B-B14F-4D97-AF65-F5344CB8AC3E}">
        <p14:creationId xmlns:p14="http://schemas.microsoft.com/office/powerpoint/2010/main" val="1031484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825BD-461D-5F42-A012-73F2E7184B2D}" type="datetimeFigureOut">
              <a:rPr lang="en-US" smtClean="0"/>
              <a:t>3/7/25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0A84D-236D-2B44-82F7-1A2E6B2A5A34}" type="slidenum">
              <a:rPr lang="en-US" smtClean="0"/>
              <a:t>‹#›</a:t>
            </a:fld>
            <a:endParaRPr lang="en-US"/>
          </a:p>
        </p:txBody>
      </p:sp>
    </p:spTree>
    <p:extLst>
      <p:ext uri="{BB962C8B-B14F-4D97-AF65-F5344CB8AC3E}">
        <p14:creationId xmlns:p14="http://schemas.microsoft.com/office/powerpoint/2010/main" val="306329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1</a:t>
            </a:fld>
            <a:endParaRPr lang="en-US"/>
          </a:p>
        </p:txBody>
      </p:sp>
    </p:spTree>
    <p:extLst>
      <p:ext uri="{BB962C8B-B14F-4D97-AF65-F5344CB8AC3E}">
        <p14:creationId xmlns:p14="http://schemas.microsoft.com/office/powerpoint/2010/main" val="380594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a:solidFill>
                  <a:srgbClr val="1B1B1B"/>
                </a:solidFill>
                <a:effectLst/>
                <a:latin typeface="Arial" panose="020B0604020202020204" pitchFamily="34" charset="0"/>
              </a:rPr>
              <a:t>We have a wealth of cultural artefacts on campus, which is alive with performance facilities and fine art, renowned collections and archives, spanning literature, history, arts and religion.</a:t>
            </a:r>
            <a:r>
              <a:rPr lang="en-GB" sz="1800" b="0" i="0">
                <a:solidFill>
                  <a:srgbClr val="000000"/>
                </a:solidFill>
                <a:effectLst/>
                <a:latin typeface="Arial" panose="020B0604020202020204" pitchFamily="34" charset="0"/>
              </a:rPr>
              <a:t>​</a:t>
            </a:r>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17</a:t>
            </a:fld>
            <a:endParaRPr lang="en-US"/>
          </a:p>
        </p:txBody>
      </p:sp>
    </p:spTree>
    <p:extLst>
      <p:ext uri="{BB962C8B-B14F-4D97-AF65-F5344CB8AC3E}">
        <p14:creationId xmlns:p14="http://schemas.microsoft.com/office/powerpoint/2010/main" val="2584257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FBD97-2BC4-12B4-5741-70357C53F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41DEF-07C5-9E13-7338-5A38F48D3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87618-3E7E-9EF6-FEA3-62ABBD1724F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5F8C30-10D0-2B2F-AB92-7BF441B9C889}"/>
              </a:ext>
            </a:extLst>
          </p:cNvPr>
          <p:cNvSpPr>
            <a:spLocks noGrp="1"/>
          </p:cNvSpPr>
          <p:nvPr>
            <p:ph type="sldNum" sz="quarter" idx="5"/>
          </p:nvPr>
        </p:nvSpPr>
        <p:spPr/>
        <p:txBody>
          <a:bodyPr/>
          <a:lstStyle/>
          <a:p>
            <a:fld id="{91B0A84D-236D-2B44-82F7-1A2E6B2A5A34}" type="slidenum">
              <a:rPr lang="en-US" smtClean="0"/>
              <a:t>18</a:t>
            </a:fld>
            <a:endParaRPr lang="en-US"/>
          </a:p>
        </p:txBody>
      </p:sp>
    </p:spTree>
    <p:extLst>
      <p:ext uri="{BB962C8B-B14F-4D97-AF65-F5344CB8AC3E}">
        <p14:creationId xmlns:p14="http://schemas.microsoft.com/office/powerpoint/2010/main" val="1883841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6EC10-8B31-E47C-B73C-8200FB65D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E5277-A6BE-50C0-0000-8C2086E0C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358AB-6627-1294-76BD-BFFC76C5BE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9F3D3C3-8AD9-8F7E-F26B-6D667D4B7A15}"/>
              </a:ext>
            </a:extLst>
          </p:cNvPr>
          <p:cNvSpPr>
            <a:spLocks noGrp="1"/>
          </p:cNvSpPr>
          <p:nvPr>
            <p:ph type="sldNum" sz="quarter" idx="5"/>
          </p:nvPr>
        </p:nvSpPr>
        <p:spPr/>
        <p:txBody>
          <a:bodyPr/>
          <a:lstStyle/>
          <a:p>
            <a:fld id="{91B0A84D-236D-2B44-82F7-1A2E6B2A5A34}" type="slidenum">
              <a:rPr lang="en-US" smtClean="0"/>
              <a:t>19</a:t>
            </a:fld>
            <a:endParaRPr lang="en-US"/>
          </a:p>
        </p:txBody>
      </p:sp>
    </p:spTree>
    <p:extLst>
      <p:ext uri="{BB962C8B-B14F-4D97-AF65-F5344CB8AC3E}">
        <p14:creationId xmlns:p14="http://schemas.microsoft.com/office/powerpoint/2010/main" val="3437937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23</a:t>
            </a:fld>
            <a:endParaRPr lang="en-US"/>
          </a:p>
        </p:txBody>
      </p:sp>
    </p:spTree>
    <p:extLst>
      <p:ext uri="{BB962C8B-B14F-4D97-AF65-F5344CB8AC3E}">
        <p14:creationId xmlns:p14="http://schemas.microsoft.com/office/powerpoint/2010/main" val="3823321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24</a:t>
            </a:fld>
            <a:endParaRPr lang="en-US"/>
          </a:p>
        </p:txBody>
      </p:sp>
    </p:spTree>
    <p:extLst>
      <p:ext uri="{BB962C8B-B14F-4D97-AF65-F5344CB8AC3E}">
        <p14:creationId xmlns:p14="http://schemas.microsoft.com/office/powerpoint/2010/main" val="2257789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25</a:t>
            </a:fld>
            <a:endParaRPr lang="en-US"/>
          </a:p>
        </p:txBody>
      </p:sp>
    </p:spTree>
    <p:extLst>
      <p:ext uri="{BB962C8B-B14F-4D97-AF65-F5344CB8AC3E}">
        <p14:creationId xmlns:p14="http://schemas.microsoft.com/office/powerpoint/2010/main" val="308642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08AD7-B511-01A5-6EA3-0468DBC28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97CFE-BE0C-F413-049F-D2D67502E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A8359-961C-A5D2-57F3-14C519C8C425}"/>
              </a:ext>
            </a:extLst>
          </p:cNvPr>
          <p:cNvSpPr>
            <a:spLocks noGrp="1"/>
          </p:cNvSpPr>
          <p:nvPr>
            <p:ph type="body" idx="1"/>
          </p:nvPr>
        </p:nvSpPr>
        <p:spPr/>
        <p:txBody>
          <a:bodyPr/>
          <a:lstStyle/>
          <a:p>
            <a:r>
              <a:rPr lang="en-GB"/>
              <a:t>Our six pillars:</a:t>
            </a:r>
          </a:p>
          <a:p>
            <a:endParaRPr lang="en-GB"/>
          </a:p>
          <a:p>
            <a:r>
              <a:rPr lang="en-GB" b="1"/>
              <a:t>Research that matters</a:t>
            </a:r>
            <a:br>
              <a:rPr lang="en-GB" b="1"/>
            </a:br>
            <a:endParaRPr lang="en-GB" b="1"/>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Grow our </a:t>
            </a:r>
            <a:r>
              <a:rPr lang="en-GB" sz="1800" b="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research excellence </a:t>
            </a:r>
            <a:r>
              <a:rPr lang="en-GB" sz="1800" b="0">
                <a:effectLst/>
                <a:latin typeface="Arial" panose="020B0604020202020204" pitchFamily="34" charset="0"/>
                <a:ea typeface="Calibri" panose="020F0502020204030204" pitchFamily="34" charset="0"/>
                <a:cs typeface="Times New Roman" panose="02020603050405020304" pitchFamily="18" charset="0"/>
              </a:rPr>
              <a:t>by increasing the number and scale of our globally-recognised research themes.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Deliver research that matters </a:t>
            </a:r>
            <a:r>
              <a:rPr lang="en-GB" sz="1800" b="0" i="1">
                <a:effectLst/>
                <a:latin typeface="Arial" panose="020B0604020202020204" pitchFamily="34" charset="0"/>
                <a:ea typeface="Calibri" panose="020F0502020204030204" pitchFamily="34" charset="0"/>
                <a:cs typeface="Times New Roman" panose="02020603050405020304" pitchFamily="18" charset="0"/>
              </a:rPr>
              <a:t>more</a:t>
            </a:r>
            <a:r>
              <a:rPr lang="en-GB" sz="1800" b="0">
                <a:effectLst/>
                <a:latin typeface="Arial" panose="020B0604020202020204" pitchFamily="34" charset="0"/>
                <a:ea typeface="Calibri" panose="020F0502020204030204" pitchFamily="34" charset="0"/>
                <a:cs typeface="Times New Roman" panose="02020603050405020304" pitchFamily="18" charset="0"/>
              </a:rPr>
              <a:t>, with far-reaching impact.</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Influence and respond to regional, national and international research priorities.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Increase and diversify research funding to enable more ambitious and impactful research.</a:t>
            </a:r>
          </a:p>
          <a:p>
            <a:pPr marL="342900" lvl="0" indent="-342900">
              <a:lnSpc>
                <a:spcPct val="130000"/>
              </a:lnSpc>
              <a:spcAft>
                <a:spcPts val="1800"/>
              </a:spcAft>
              <a:buFont typeface="Symbol" pitchFamily="2" charset="2"/>
              <a:buChar char=""/>
            </a:pPr>
            <a:endParaRPr lang="en-GB" sz="1800" b="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Arial" panose="020B0604020202020204" pitchFamily="34" charset="0"/>
                <a:ea typeface="Calibri" panose="020F0502020204030204" pitchFamily="34" charset="0"/>
                <a:cs typeface="Times New Roman" panose="02020603050405020304" pitchFamily="18" charset="0"/>
              </a:rPr>
              <a:t>Education for sustainable futures</a:t>
            </a:r>
          </a:p>
          <a:p>
            <a:pPr marL="0" lvl="0" indent="0">
              <a:lnSpc>
                <a:spcPct val="130000"/>
              </a:lnSpc>
              <a:spcAft>
                <a:spcPts val="1800"/>
              </a:spcAft>
              <a:buFont typeface="Symbol" pitchFamily="2" charset="2"/>
              <a:buNone/>
            </a:pPr>
            <a:endParaRPr lang="en-GB" sz="1800" b="1">
              <a:effectLst/>
              <a:latin typeface="Arial" panose="020B060402020202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Develop a distinctive research-intensive approach to education.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Provide students with a transformative education.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Support a thriving, inclusive, and global student community.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u="none" strike="noStrike">
                <a:effectLst/>
                <a:latin typeface="Arial" panose="020B0604020202020204" pitchFamily="34" charset="0"/>
                <a:ea typeface="Calibri" panose="020F0502020204030204" pitchFamily="34" charset="0"/>
                <a:cs typeface="Times New Roman" panose="02020603050405020304" pitchFamily="18" charset="0"/>
              </a:rPr>
              <a:t>Nurture an environment which values outstanding and innovative teaching. </a:t>
            </a:r>
            <a:endParaRPr lang="en-GB" sz="1800" b="0" u="none" strike="noStrike">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Engagement and impact</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Become the best university in the UK for innovation, capitalising on our distinctive breadth of disciplines and innovation sites.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Actively engage our local communities to enhance our education and research.</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Equip our students to make a difference in the world throughout their lives.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Civic and global</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Welcome the best international students, staff, and partners to Birmingham and our global locations.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Take the best of Birmingham to the world, expanding our local, national, and global partnerships.</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8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Make a major contribution to our city and each of the regions in which we operate.</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People and culture</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Attract, develop and retain great people.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Promote an intellectually stimulating and collaborative environment for research and education. </a:t>
            </a: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rPr>
              <a:t>Nurture a culture that provides opportunities for all to flourish and succeed. </a:t>
            </a:r>
          </a:p>
          <a:p>
            <a:pPr marL="342900" lvl="0" indent="-342900">
              <a:lnSpc>
                <a:spcPct val="130000"/>
              </a:lnSpc>
              <a:spcAft>
                <a:spcPts val="600"/>
              </a:spcAft>
              <a:buFont typeface="Symbol" pitchFamily="2" charset="2"/>
              <a:buChar char=""/>
            </a:pP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r>
              <a:rPr lang="en-GB" sz="1800" b="1">
                <a:effectLst/>
                <a:latin typeface="Calibri" panose="020F0502020204030204" pitchFamily="34" charset="0"/>
                <a:ea typeface="Calibri" panose="020F0502020204030204" pitchFamily="34" charset="0"/>
                <a:cs typeface="Times New Roman" panose="02020603050405020304" pitchFamily="18" charset="0"/>
              </a:rPr>
              <a:t>Sustainability</a:t>
            </a: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Bef>
                <a:spcPts val="200"/>
              </a:spcBef>
              <a:spcAft>
                <a:spcPts val="600"/>
              </a:spcAft>
            </a:pPr>
            <a: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Our Birmingham 2030 goals are to:</a:t>
            </a:r>
            <a:br>
              <a:rPr lang="en-GB" sz="1800" b="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br>
            <a:endParaRPr lang="en-GB" sz="1800" b="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Use our research and education to make a major global contribution to the UN Sustainable Development Goals.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6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Collaborate with the Birmingham, Dubai, and their wider regions to tackle sustainability. </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1200"/>
              </a:spcAft>
              <a:buFont typeface="Symbol" pitchFamily="2" charset="2"/>
              <a:buChar char=""/>
            </a:pPr>
            <a:r>
              <a:rPr lang="en-GB" sz="1800" b="0">
                <a:effectLst/>
                <a:latin typeface="Arial" panose="020B0604020202020204" pitchFamily="34" charset="0"/>
                <a:ea typeface="Calibri" panose="020F0502020204030204" pitchFamily="34" charset="0"/>
                <a:cs typeface="Times New Roman" panose="02020603050405020304" pitchFamily="18" charset="0"/>
              </a:rPr>
              <a:t>Achieve net zero carbon for scope 1 and 2 by 2035, and overall by 2045.</a:t>
            </a:r>
            <a:endParaRPr lang="en-GB" sz="1800" b="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30000"/>
              </a:lnSpc>
              <a:spcAft>
                <a:spcPts val="1800"/>
              </a:spcAft>
              <a:buFont typeface="Symbol" pitchFamily="2" charset="2"/>
              <a:buNone/>
            </a:pPr>
            <a:endParaRPr lang="en-GB" sz="1800" b="1">
              <a:effectLst/>
              <a:latin typeface="Calibri" panose="020F0502020204030204" pitchFamily="34" charset="0"/>
              <a:ea typeface="Calibri" panose="020F0502020204030204" pitchFamily="34" charset="0"/>
              <a:cs typeface="Times New Roman" panose="02020603050405020304" pitchFamily="18" charset="0"/>
            </a:endParaRPr>
          </a:p>
          <a:p>
            <a:endParaRPr lang="en-GB" b="1"/>
          </a:p>
        </p:txBody>
      </p:sp>
      <p:sp>
        <p:nvSpPr>
          <p:cNvPr id="4" name="Slide Number Placeholder 3">
            <a:extLst>
              <a:ext uri="{FF2B5EF4-FFF2-40B4-BE49-F238E27FC236}">
                <a16:creationId xmlns:a16="http://schemas.microsoft.com/office/drawing/2014/main" id="{9E13B70F-7F81-1B13-DA4F-7242E0A5FEAE}"/>
              </a:ext>
            </a:extLst>
          </p:cNvPr>
          <p:cNvSpPr>
            <a:spLocks noGrp="1"/>
          </p:cNvSpPr>
          <p:nvPr>
            <p:ph type="sldNum" sz="quarter" idx="5"/>
          </p:nvPr>
        </p:nvSpPr>
        <p:spPr/>
        <p:txBody>
          <a:bodyPr/>
          <a:lstStyle/>
          <a:p>
            <a:fld id="{E13F94EA-5A6A-4E44-B0BC-45C1ABD7050C}" type="slidenum">
              <a:rPr lang="en-GB" smtClean="0"/>
              <a:t>27</a:t>
            </a:fld>
            <a:endParaRPr lang="en-GB"/>
          </a:p>
        </p:txBody>
      </p:sp>
    </p:spTree>
    <p:extLst>
      <p:ext uri="{BB962C8B-B14F-4D97-AF65-F5344CB8AC3E}">
        <p14:creationId xmlns:p14="http://schemas.microsoft.com/office/powerpoint/2010/main" val="1275119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4</a:t>
            </a:fld>
            <a:endParaRPr lang="en-US"/>
          </a:p>
        </p:txBody>
      </p:sp>
    </p:spTree>
    <p:extLst>
      <p:ext uri="{BB962C8B-B14F-4D97-AF65-F5344CB8AC3E}">
        <p14:creationId xmlns:p14="http://schemas.microsoft.com/office/powerpoint/2010/main" val="3936936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Sandie Okoro - </a:t>
            </a:r>
            <a:r>
              <a:rPr lang="en-US"/>
              <a:t>Sandie is a proud University of Birmingham alumna, graduating with a degree in Law and Politics from Birmingham before qualifying as a barrister at City, University of London. After switching roles to solicitor, she held posts including Head of Legal for Corporate Services at Schroders, Global General Counsel at Barings and General Counsel for HSBC Global Asset Management. Sandie was also Senior Vice-President and General Counsel, and Vice-President for Compliance, for the World Bank Group.</a:t>
            </a:r>
            <a:endParaRPr lang="en-US">
              <a:ea typeface="Calibri"/>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5</a:t>
            </a:fld>
            <a:endParaRPr lang="en-US"/>
          </a:p>
        </p:txBody>
      </p:sp>
    </p:spTree>
    <p:extLst>
      <p:ext uri="{BB962C8B-B14F-4D97-AF65-F5344CB8AC3E}">
        <p14:creationId xmlns:p14="http://schemas.microsoft.com/office/powerpoint/2010/main" val="829268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Include information on Graduate Attributes: </a:t>
            </a:r>
            <a:br>
              <a:rPr lang="en-GB"/>
            </a:br>
            <a:br>
              <a:rPr lang="en-GB"/>
            </a:br>
            <a:r>
              <a:rPr lang="en-GB" sz="1200" b="1">
                <a:latin typeface="Times New Roman"/>
                <a:cs typeface="Times New Roman"/>
              </a:rPr>
              <a:t>Intellectually Curious: </a:t>
            </a:r>
            <a:r>
              <a:rPr lang="en-GB">
                <a:latin typeface="Arial"/>
                <a:cs typeface="Arial"/>
              </a:rPr>
              <a:t>Self-motivated researchers and learners; engaging in cutting-edge academic disciplines.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Times New Roman" panose="02020603050405020304" pitchFamily="18" charset="0"/>
                <a:cs typeface="Times New Roman" panose="02020603050405020304" pitchFamily="18" charset="0"/>
              </a:rPr>
              <a:t>Future Focused: </a:t>
            </a:r>
            <a:r>
              <a:rPr lang="en-GB">
                <a:latin typeface="Arial"/>
                <a:cs typeface="Arial"/>
              </a:rPr>
              <a:t>Resilient and innovative, with the capacity to enact positive change. Eager to learn, with a commitment to life-long learning and personal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Times New Roman" panose="02020603050405020304" pitchFamily="18" charset="0"/>
                <a:cs typeface="Times New Roman" panose="02020603050405020304" pitchFamily="18" charset="0"/>
              </a:rPr>
              <a:t>Practical Wisdom: </a:t>
            </a:r>
            <a:r>
              <a:rPr lang="en-GB">
                <a:latin typeface="Arial"/>
                <a:cs typeface="Arial"/>
              </a:rPr>
              <a:t>Collaborative and engaged, able to act with humility, confidence and good judgement.</a:t>
            </a:r>
          </a:p>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9</a:t>
            </a:fld>
            <a:endParaRPr lang="en-US"/>
          </a:p>
        </p:txBody>
      </p:sp>
    </p:spTree>
    <p:extLst>
      <p:ext uri="{BB962C8B-B14F-4D97-AF65-F5344CB8AC3E}">
        <p14:creationId xmlns:p14="http://schemas.microsoft.com/office/powerpoint/2010/main" val="303624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CD36-4F78-9D24-153F-FAD0B29CF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7FC7B-CD5F-BBC8-A932-3510A5FE1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41A56-3D22-6161-15A0-C6D732F42AC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9DB6EB-5981-44C7-1397-DFFDF8B380DB}"/>
              </a:ext>
            </a:extLst>
          </p:cNvPr>
          <p:cNvSpPr>
            <a:spLocks noGrp="1"/>
          </p:cNvSpPr>
          <p:nvPr>
            <p:ph type="sldNum" sz="quarter" idx="5"/>
          </p:nvPr>
        </p:nvSpPr>
        <p:spPr/>
        <p:txBody>
          <a:bodyPr/>
          <a:lstStyle/>
          <a:p>
            <a:fld id="{91B0A84D-236D-2B44-82F7-1A2E6B2A5A34}" type="slidenum">
              <a:rPr lang="en-US" smtClean="0"/>
              <a:t>11</a:t>
            </a:fld>
            <a:endParaRPr lang="en-US"/>
          </a:p>
        </p:txBody>
      </p:sp>
    </p:spTree>
    <p:extLst>
      <p:ext uri="{BB962C8B-B14F-4D97-AF65-F5344CB8AC3E}">
        <p14:creationId xmlns:p14="http://schemas.microsoft.com/office/powerpoint/2010/main" val="264732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12</a:t>
            </a:fld>
            <a:endParaRPr lang="en-US"/>
          </a:p>
        </p:txBody>
      </p:sp>
    </p:spTree>
    <p:extLst>
      <p:ext uri="{BB962C8B-B14F-4D97-AF65-F5344CB8AC3E}">
        <p14:creationId xmlns:p14="http://schemas.microsoft.com/office/powerpoint/2010/main" val="2568616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14</a:t>
            </a:fld>
            <a:endParaRPr lang="en-US"/>
          </a:p>
        </p:txBody>
      </p:sp>
    </p:spTree>
    <p:extLst>
      <p:ext uri="{BB962C8B-B14F-4D97-AF65-F5344CB8AC3E}">
        <p14:creationId xmlns:p14="http://schemas.microsoft.com/office/powerpoint/2010/main" val="101570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50E3-21E4-A36B-59A0-310EBDCFF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3DDF7-CFB7-D8AB-8DF6-77D3BB632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FD29B-A2A0-EBF1-BD78-6BB44163C85D}"/>
              </a:ext>
            </a:extLst>
          </p:cNvPr>
          <p:cNvSpPr>
            <a:spLocks noGrp="1"/>
          </p:cNvSpPr>
          <p:nvPr>
            <p:ph type="body" idx="1"/>
          </p:nvPr>
        </p:nvSpPr>
        <p:spPr/>
        <p:txBody>
          <a:bodyPr/>
          <a:lstStyle/>
          <a:p>
            <a:r>
              <a:rPr lang="en-US"/>
              <a:t>We identify ambassadors and advocates in our international alumni and cultivate philanthropic donors to raise our profile and provide alternative funding streams for our research.</a:t>
            </a:r>
          </a:p>
          <a:p>
            <a:endParaRPr lang="en-US"/>
          </a:p>
          <a:p>
            <a:r>
              <a:rPr lang="en-US"/>
              <a:t>We increase our philanthropic support through influential alumni who play active roles as ambassadors and advocates in advancing the University’s reach and impact.</a:t>
            </a:r>
          </a:p>
          <a:p>
            <a:endParaRPr lang="en-US">
              <a:ea typeface="Calibri"/>
              <a:cs typeface="Calibri"/>
            </a:endParaRPr>
          </a:p>
        </p:txBody>
      </p:sp>
      <p:sp>
        <p:nvSpPr>
          <p:cNvPr id="4" name="Slide Number Placeholder 3">
            <a:extLst>
              <a:ext uri="{FF2B5EF4-FFF2-40B4-BE49-F238E27FC236}">
                <a16:creationId xmlns:a16="http://schemas.microsoft.com/office/drawing/2014/main" id="{FF28E47F-DBE6-7FB5-6497-20F15FE360E5}"/>
              </a:ext>
            </a:extLst>
          </p:cNvPr>
          <p:cNvSpPr>
            <a:spLocks noGrp="1"/>
          </p:cNvSpPr>
          <p:nvPr>
            <p:ph type="sldNum" sz="quarter" idx="5"/>
          </p:nvPr>
        </p:nvSpPr>
        <p:spPr/>
        <p:txBody>
          <a:bodyPr/>
          <a:lstStyle/>
          <a:p>
            <a:fld id="{F25D149E-358D-2440-BDD5-072440F2B74A}" type="slidenum">
              <a:rPr lang="en-US" smtClean="0"/>
              <a:t>15</a:t>
            </a:fld>
            <a:endParaRPr lang="en-US"/>
          </a:p>
        </p:txBody>
      </p:sp>
    </p:spTree>
    <p:extLst>
      <p:ext uri="{BB962C8B-B14F-4D97-AF65-F5344CB8AC3E}">
        <p14:creationId xmlns:p14="http://schemas.microsoft.com/office/powerpoint/2010/main" val="333910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B0A84D-236D-2B44-82F7-1A2E6B2A5A34}" type="slidenum">
              <a:rPr lang="en-US" smtClean="0"/>
              <a:t>16</a:t>
            </a:fld>
            <a:endParaRPr lang="en-US"/>
          </a:p>
        </p:txBody>
      </p:sp>
    </p:spTree>
    <p:extLst>
      <p:ext uri="{BB962C8B-B14F-4D97-AF65-F5344CB8AC3E}">
        <p14:creationId xmlns:p14="http://schemas.microsoft.com/office/powerpoint/2010/main" val="861358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ight Title Slide">
    <p:bg>
      <p:bgPr>
        <a:solidFill>
          <a:srgbClr val="FAFA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CE8E45-5B9F-C181-45C9-202694F15FF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2EF67E1-6EE4-3331-ABA4-9F069831BF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
        <p:nvSpPr>
          <p:cNvPr id="6" name="Rectangle 5">
            <a:extLst>
              <a:ext uri="{FF2B5EF4-FFF2-40B4-BE49-F238E27FC236}">
                <a16:creationId xmlns:a16="http://schemas.microsoft.com/office/drawing/2014/main" id="{969CEFC6-1482-38FD-3954-90CD43E19CA6}"/>
              </a:ext>
            </a:extLst>
          </p:cNvPr>
          <p:cNvSpPr/>
          <p:nvPr userDrawn="1"/>
        </p:nvSpPr>
        <p:spPr>
          <a:xfrm>
            <a:off x="9818558" y="5363464"/>
            <a:ext cx="2373441" cy="1307159"/>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CB7491-BAB4-4950-13DD-8C277ADDBCA9}"/>
              </a:ext>
            </a:extLst>
          </p:cNvPr>
          <p:cNvPicPr>
            <a:picLocks noChangeAspect="1"/>
          </p:cNvPicPr>
          <p:nvPr userDrawn="1"/>
        </p:nvPicPr>
        <p:blipFill>
          <a:blip r:embed="rId4"/>
          <a:stretch>
            <a:fillRect/>
          </a:stretch>
        </p:blipFill>
        <p:spPr>
          <a:xfrm>
            <a:off x="10012330" y="5780170"/>
            <a:ext cx="1845989" cy="534529"/>
          </a:xfrm>
          <a:prstGeom prst="rect">
            <a:avLst/>
          </a:prstGeom>
        </p:spPr>
      </p:pic>
    </p:spTree>
    <p:extLst>
      <p:ext uri="{BB962C8B-B14F-4D97-AF65-F5344CB8AC3E}">
        <p14:creationId xmlns:p14="http://schemas.microsoft.com/office/powerpoint/2010/main" val="2792727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ight Divider Slide - 3">
    <p:bg>
      <p:bgPr>
        <a:solidFill>
          <a:srgbClr val="F6F6F6"/>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9A254AA-18E4-9DAC-4282-5464EB9B859F}"/>
              </a:ext>
            </a:extLst>
          </p:cNvPr>
          <p:cNvSpPr>
            <a:spLocks noGrp="1"/>
          </p:cNvSpPr>
          <p:nvPr>
            <p:ph type="pic" sz="quarter" idx="12"/>
          </p:nvPr>
        </p:nvSpPr>
        <p:spPr>
          <a:xfrm>
            <a:off x="-11151" y="0"/>
            <a:ext cx="5827131" cy="6858000"/>
          </a:xfrm>
          <a:custGeom>
            <a:avLst/>
            <a:gdLst>
              <a:gd name="connsiteX0" fmla="*/ 11151 w 5827131"/>
              <a:gd name="connsiteY0" fmla="*/ 0 h 6858000"/>
              <a:gd name="connsiteX1" fmla="*/ 28558 w 5827131"/>
              <a:gd name="connsiteY1" fmla="*/ 0 h 6858000"/>
              <a:gd name="connsiteX2" fmla="*/ 5080039 w 5827131"/>
              <a:gd name="connsiteY2" fmla="*/ 0 h 6858000"/>
              <a:gd name="connsiteX3" fmla="*/ 5792826 w 5827131"/>
              <a:gd name="connsiteY3" fmla="*/ 0 h 6858000"/>
              <a:gd name="connsiteX4" fmla="*/ 5157788 w 5827131"/>
              <a:gd name="connsiteY4" fmla="*/ 3796113 h 6858000"/>
              <a:gd name="connsiteX5" fmla="*/ 5827131 w 5827131"/>
              <a:gd name="connsiteY5" fmla="*/ 6858000 h 6858000"/>
              <a:gd name="connsiteX6" fmla="*/ 5080039 w 5827131"/>
              <a:gd name="connsiteY6" fmla="*/ 6858000 h 6858000"/>
              <a:gd name="connsiteX7" fmla="*/ 1779734 w 5827131"/>
              <a:gd name="connsiteY7" fmla="*/ 6858000 h 6858000"/>
              <a:gd name="connsiteX8" fmla="*/ 11151 w 5827131"/>
              <a:gd name="connsiteY8" fmla="*/ 6858000 h 6858000"/>
              <a:gd name="connsiteX9" fmla="*/ 11151 w 5827131"/>
              <a:gd name="connsiteY9" fmla="*/ 6853666 h 6858000"/>
              <a:gd name="connsiteX10" fmla="*/ 0 w 5827131"/>
              <a:gd name="connsiteY10" fmla="*/ 6853638 h 6858000"/>
              <a:gd name="connsiteX11" fmla="*/ 11151 w 5827131"/>
              <a:gd name="connsiteY11" fmla="*/ 4177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7131" h="6858000">
                <a:moveTo>
                  <a:pt x="11151" y="0"/>
                </a:moveTo>
                <a:lnTo>
                  <a:pt x="28558" y="0"/>
                </a:lnTo>
                <a:lnTo>
                  <a:pt x="5080039" y="0"/>
                </a:lnTo>
                <a:lnTo>
                  <a:pt x="5792826" y="0"/>
                </a:lnTo>
                <a:lnTo>
                  <a:pt x="5157788" y="3796113"/>
                </a:lnTo>
                <a:lnTo>
                  <a:pt x="5827131" y="6858000"/>
                </a:lnTo>
                <a:lnTo>
                  <a:pt x="5080039" y="6858000"/>
                </a:lnTo>
                <a:lnTo>
                  <a:pt x="1779734" y="6858000"/>
                </a:lnTo>
                <a:lnTo>
                  <a:pt x="11151" y="6858000"/>
                </a:lnTo>
                <a:lnTo>
                  <a:pt x="11151" y="6853666"/>
                </a:lnTo>
                <a:lnTo>
                  <a:pt x="0" y="6853638"/>
                </a:lnTo>
                <a:lnTo>
                  <a:pt x="11151" y="4177508"/>
                </a:lnTo>
                <a:close/>
              </a:path>
            </a:pathLst>
          </a:custGeom>
        </p:spPr>
        <p:txBody>
          <a:bodyPr wrap="square">
            <a:noAutofit/>
          </a:bodyPr>
          <a:lstStyle/>
          <a:p>
            <a:r>
              <a:rPr lang="en-GB"/>
              <a:t>Click icon to add picture</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68B87D74-DF91-5D9B-2ADA-143B3D15D39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0071" y="5827395"/>
            <a:ext cx="1954059" cy="487304"/>
          </a:xfrm>
          <a:prstGeom prst="rect">
            <a:avLst/>
          </a:prstGeom>
        </p:spPr>
      </p:pic>
      <p:sp>
        <p:nvSpPr>
          <p:cNvPr id="6" name="2. Subtitle Placeholder">
            <a:extLst>
              <a:ext uri="{FF2B5EF4-FFF2-40B4-BE49-F238E27FC236}">
                <a16:creationId xmlns:a16="http://schemas.microsoft.com/office/drawing/2014/main" id="{47DD63DB-696E-1F57-4651-369A131C6B24}"/>
              </a:ext>
            </a:extLst>
          </p:cNvPr>
          <p:cNvSpPr>
            <a:spLocks noGrp="1"/>
          </p:cNvSpPr>
          <p:nvPr>
            <p:ph type="subTitle" idx="1" hasCustomPrompt="1"/>
          </p:nvPr>
        </p:nvSpPr>
        <p:spPr>
          <a:xfrm>
            <a:off x="6096000" y="1569436"/>
            <a:ext cx="5518130" cy="3872223"/>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7" name="2. Title Placeholder">
            <a:extLst>
              <a:ext uri="{FF2B5EF4-FFF2-40B4-BE49-F238E27FC236}">
                <a16:creationId xmlns:a16="http://schemas.microsoft.com/office/drawing/2014/main" id="{A4CA4673-AD06-EB19-133A-E588BE05FE8E}"/>
              </a:ext>
            </a:extLst>
          </p:cNvPr>
          <p:cNvSpPr>
            <a:spLocks noGrp="1"/>
          </p:cNvSpPr>
          <p:nvPr>
            <p:ph type="title" hasCustomPrompt="1"/>
          </p:nvPr>
        </p:nvSpPr>
        <p:spPr>
          <a:xfrm>
            <a:off x="6096000" y="543301"/>
            <a:ext cx="5518130" cy="534529"/>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Tree>
    <p:extLst>
      <p:ext uri="{BB962C8B-B14F-4D97-AF65-F5344CB8AC3E}">
        <p14:creationId xmlns:p14="http://schemas.microsoft.com/office/powerpoint/2010/main" val="131560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ight Divider Slide - 2">
    <p:bg>
      <p:bgPr>
        <a:solidFill>
          <a:srgbClr val="FAFAFA"/>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89D52B5-AEBA-52C6-1468-CF5F3A19510F}"/>
              </a:ext>
            </a:extLst>
          </p:cNvPr>
          <p:cNvSpPr>
            <a:spLocks noGrp="1"/>
          </p:cNvSpPr>
          <p:nvPr>
            <p:ph type="pic" sz="quarter" idx="12"/>
          </p:nvPr>
        </p:nvSpPr>
        <p:spPr>
          <a:xfrm>
            <a:off x="6369051" y="0"/>
            <a:ext cx="5822949" cy="6858000"/>
          </a:xfrm>
          <a:custGeom>
            <a:avLst/>
            <a:gdLst>
              <a:gd name="connsiteX0" fmla="*/ 0 w 5822949"/>
              <a:gd name="connsiteY0" fmla="*/ 0 h 6858000"/>
              <a:gd name="connsiteX1" fmla="*/ 5822949 w 5822949"/>
              <a:gd name="connsiteY1" fmla="*/ 0 h 6858000"/>
              <a:gd name="connsiteX2" fmla="*/ 5822949 w 5822949"/>
              <a:gd name="connsiteY2" fmla="*/ 6858000 h 6858000"/>
              <a:gd name="connsiteX3" fmla="*/ 22923 w 5822949"/>
              <a:gd name="connsiteY3" fmla="*/ 6858000 h 6858000"/>
              <a:gd name="connsiteX4" fmla="*/ 539749 w 5822949"/>
              <a:gd name="connsiteY4" fmla="*/ 2540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2949" h="6858000">
                <a:moveTo>
                  <a:pt x="0" y="0"/>
                </a:moveTo>
                <a:lnTo>
                  <a:pt x="5822949" y="0"/>
                </a:lnTo>
                <a:lnTo>
                  <a:pt x="5822949" y="6858000"/>
                </a:lnTo>
                <a:lnTo>
                  <a:pt x="22923" y="6858000"/>
                </a:lnTo>
                <a:lnTo>
                  <a:pt x="539749" y="2540000"/>
                </a:lnTo>
                <a:close/>
              </a:path>
            </a:pathLst>
          </a:custGeom>
        </p:spPr>
        <p:txBody>
          <a:bodyPr wrap="square">
            <a:noAutofit/>
          </a:bodyPr>
          <a:lstStyle/>
          <a:p>
            <a:r>
              <a:rPr lang="en-GB"/>
              <a:t>Click icon to add picture</a:t>
            </a:r>
            <a:endParaRPr lang="en-US"/>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9C3E2A1D-39AA-138E-44FD-FE23A72C4C3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
        <p:nvSpPr>
          <p:cNvPr id="4" name="2. Subtitle Placeholder">
            <a:extLst>
              <a:ext uri="{FF2B5EF4-FFF2-40B4-BE49-F238E27FC236}">
                <a16:creationId xmlns:a16="http://schemas.microsoft.com/office/drawing/2014/main" id="{C21A126F-4ECE-2EEA-33D2-07789BCE748F}"/>
              </a:ext>
            </a:extLst>
          </p:cNvPr>
          <p:cNvSpPr>
            <a:spLocks noGrp="1"/>
          </p:cNvSpPr>
          <p:nvPr>
            <p:ph type="subTitle" idx="1" hasCustomPrompt="1"/>
          </p:nvPr>
        </p:nvSpPr>
        <p:spPr>
          <a:xfrm>
            <a:off x="502920" y="1463565"/>
            <a:ext cx="5518130" cy="3872223"/>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2. Title Placeholder">
            <a:extLst>
              <a:ext uri="{FF2B5EF4-FFF2-40B4-BE49-F238E27FC236}">
                <a16:creationId xmlns:a16="http://schemas.microsoft.com/office/drawing/2014/main" id="{1DAC948A-6C66-F264-73D7-E98B9486DF5D}"/>
              </a:ext>
            </a:extLst>
          </p:cNvPr>
          <p:cNvSpPr>
            <a:spLocks noGrp="1"/>
          </p:cNvSpPr>
          <p:nvPr>
            <p:ph type="title" hasCustomPrompt="1"/>
          </p:nvPr>
        </p:nvSpPr>
        <p:spPr>
          <a:xfrm>
            <a:off x="502920" y="437430"/>
            <a:ext cx="5518130" cy="534529"/>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Tree>
    <p:extLst>
      <p:ext uri="{BB962C8B-B14F-4D97-AF65-F5344CB8AC3E}">
        <p14:creationId xmlns:p14="http://schemas.microsoft.com/office/powerpoint/2010/main" val="2272565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Light Divider Slide - 2">
    <p:bg>
      <p:bgPr>
        <a:solidFill>
          <a:srgbClr val="1B1B1B"/>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89D52B5-AEBA-52C6-1468-CF5F3A19510F}"/>
              </a:ext>
            </a:extLst>
          </p:cNvPr>
          <p:cNvSpPr>
            <a:spLocks noGrp="1"/>
          </p:cNvSpPr>
          <p:nvPr>
            <p:ph type="pic" sz="quarter" idx="12"/>
          </p:nvPr>
        </p:nvSpPr>
        <p:spPr>
          <a:xfrm>
            <a:off x="6369051" y="0"/>
            <a:ext cx="5822949" cy="6858000"/>
          </a:xfrm>
          <a:custGeom>
            <a:avLst/>
            <a:gdLst>
              <a:gd name="connsiteX0" fmla="*/ 0 w 5822949"/>
              <a:gd name="connsiteY0" fmla="*/ 0 h 6858000"/>
              <a:gd name="connsiteX1" fmla="*/ 5822949 w 5822949"/>
              <a:gd name="connsiteY1" fmla="*/ 0 h 6858000"/>
              <a:gd name="connsiteX2" fmla="*/ 5822949 w 5822949"/>
              <a:gd name="connsiteY2" fmla="*/ 6858000 h 6858000"/>
              <a:gd name="connsiteX3" fmla="*/ 22923 w 5822949"/>
              <a:gd name="connsiteY3" fmla="*/ 6858000 h 6858000"/>
              <a:gd name="connsiteX4" fmla="*/ 539749 w 5822949"/>
              <a:gd name="connsiteY4" fmla="*/ 2540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2949" h="6858000">
                <a:moveTo>
                  <a:pt x="0" y="0"/>
                </a:moveTo>
                <a:lnTo>
                  <a:pt x="5822949" y="0"/>
                </a:lnTo>
                <a:lnTo>
                  <a:pt x="5822949" y="6858000"/>
                </a:lnTo>
                <a:lnTo>
                  <a:pt x="22923" y="6858000"/>
                </a:lnTo>
                <a:lnTo>
                  <a:pt x="539749" y="2540000"/>
                </a:lnTo>
                <a:close/>
              </a:path>
            </a:pathLst>
          </a:custGeom>
        </p:spPr>
        <p:txBody>
          <a:bodyPr wrap="square">
            <a:noAutofit/>
          </a:bodyPr>
          <a:lstStyle/>
          <a:p>
            <a:r>
              <a:rPr lang="en-GB"/>
              <a:t>Click icon to add picture</a:t>
            </a:r>
            <a:endParaRPr lang="en-US"/>
          </a:p>
        </p:txBody>
      </p:sp>
      <p:pic>
        <p:nvPicPr>
          <p:cNvPr id="3" name="Picture 2" descr="A black and white sign with white text&#10;&#10;Description automatically generated">
            <a:extLst>
              <a:ext uri="{FF2B5EF4-FFF2-40B4-BE49-F238E27FC236}">
                <a16:creationId xmlns:a16="http://schemas.microsoft.com/office/drawing/2014/main" id="{23C31F53-6A9C-6A2D-DB5E-834EE18FD39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4" name="2. Subtitle Placeholder">
            <a:extLst>
              <a:ext uri="{FF2B5EF4-FFF2-40B4-BE49-F238E27FC236}">
                <a16:creationId xmlns:a16="http://schemas.microsoft.com/office/drawing/2014/main" id="{B55DED8D-8F99-D44E-1269-D1F11EF25D04}"/>
              </a:ext>
            </a:extLst>
          </p:cNvPr>
          <p:cNvSpPr>
            <a:spLocks noGrp="1"/>
          </p:cNvSpPr>
          <p:nvPr>
            <p:ph type="subTitle" idx="1" hasCustomPrompt="1"/>
          </p:nvPr>
        </p:nvSpPr>
        <p:spPr>
          <a:xfrm>
            <a:off x="502920" y="1463565"/>
            <a:ext cx="5518130" cy="3872223"/>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2. Title Placeholder">
            <a:extLst>
              <a:ext uri="{FF2B5EF4-FFF2-40B4-BE49-F238E27FC236}">
                <a16:creationId xmlns:a16="http://schemas.microsoft.com/office/drawing/2014/main" id="{2831D1DF-42F6-60EF-E44D-3D2199207EF5}"/>
              </a:ext>
            </a:extLst>
          </p:cNvPr>
          <p:cNvSpPr>
            <a:spLocks noGrp="1"/>
          </p:cNvSpPr>
          <p:nvPr>
            <p:ph type="title" hasCustomPrompt="1"/>
          </p:nvPr>
        </p:nvSpPr>
        <p:spPr>
          <a:xfrm>
            <a:off x="502920" y="437430"/>
            <a:ext cx="5518130" cy="534529"/>
          </a:xfrm>
          <a:prstGeom prst="rect">
            <a:avLst/>
          </a:prstGeom>
        </p:spPr>
        <p:txBody>
          <a:bodyPr vert="horz" lIns="91440" tIns="45720" rIns="91440" bIns="45720" rtlCol="0" anchor="ctr">
            <a:noAutofit/>
          </a:bodyPr>
          <a:lstStyle>
            <a:lvl1pPr>
              <a:defRPr>
                <a:solidFill>
                  <a:schemeClr val="bg1"/>
                </a:solidFill>
              </a:defRPr>
            </a:lvl1pPr>
          </a:lstStyle>
          <a:p>
            <a:r>
              <a:rPr lang="en-GB"/>
              <a:t>Insert headline here.</a:t>
            </a:r>
            <a:endParaRPr lang="en-US"/>
          </a:p>
        </p:txBody>
      </p:sp>
    </p:spTree>
    <p:extLst>
      <p:ext uri="{BB962C8B-B14F-4D97-AF65-F5344CB8AC3E}">
        <p14:creationId xmlns:p14="http://schemas.microsoft.com/office/powerpoint/2010/main" val="590564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ight Divider Slide - 3">
    <p:bg>
      <p:bgPr>
        <a:solidFill>
          <a:srgbClr val="1C1C1C"/>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9A254AA-18E4-9DAC-4282-5464EB9B859F}"/>
              </a:ext>
            </a:extLst>
          </p:cNvPr>
          <p:cNvSpPr>
            <a:spLocks noGrp="1"/>
          </p:cNvSpPr>
          <p:nvPr>
            <p:ph type="pic" sz="quarter" idx="12"/>
          </p:nvPr>
        </p:nvSpPr>
        <p:spPr>
          <a:xfrm>
            <a:off x="-11151" y="0"/>
            <a:ext cx="5827131" cy="6858000"/>
          </a:xfrm>
          <a:custGeom>
            <a:avLst/>
            <a:gdLst>
              <a:gd name="connsiteX0" fmla="*/ 11151 w 5827131"/>
              <a:gd name="connsiteY0" fmla="*/ 0 h 6858000"/>
              <a:gd name="connsiteX1" fmla="*/ 28558 w 5827131"/>
              <a:gd name="connsiteY1" fmla="*/ 0 h 6858000"/>
              <a:gd name="connsiteX2" fmla="*/ 5080039 w 5827131"/>
              <a:gd name="connsiteY2" fmla="*/ 0 h 6858000"/>
              <a:gd name="connsiteX3" fmla="*/ 5792826 w 5827131"/>
              <a:gd name="connsiteY3" fmla="*/ 0 h 6858000"/>
              <a:gd name="connsiteX4" fmla="*/ 5157788 w 5827131"/>
              <a:gd name="connsiteY4" fmla="*/ 3796113 h 6858000"/>
              <a:gd name="connsiteX5" fmla="*/ 5827131 w 5827131"/>
              <a:gd name="connsiteY5" fmla="*/ 6858000 h 6858000"/>
              <a:gd name="connsiteX6" fmla="*/ 5080039 w 5827131"/>
              <a:gd name="connsiteY6" fmla="*/ 6858000 h 6858000"/>
              <a:gd name="connsiteX7" fmla="*/ 1779734 w 5827131"/>
              <a:gd name="connsiteY7" fmla="*/ 6858000 h 6858000"/>
              <a:gd name="connsiteX8" fmla="*/ 11151 w 5827131"/>
              <a:gd name="connsiteY8" fmla="*/ 6858000 h 6858000"/>
              <a:gd name="connsiteX9" fmla="*/ 11151 w 5827131"/>
              <a:gd name="connsiteY9" fmla="*/ 6853666 h 6858000"/>
              <a:gd name="connsiteX10" fmla="*/ 0 w 5827131"/>
              <a:gd name="connsiteY10" fmla="*/ 6853638 h 6858000"/>
              <a:gd name="connsiteX11" fmla="*/ 11151 w 5827131"/>
              <a:gd name="connsiteY11" fmla="*/ 4177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7131" h="6858000">
                <a:moveTo>
                  <a:pt x="11151" y="0"/>
                </a:moveTo>
                <a:lnTo>
                  <a:pt x="28558" y="0"/>
                </a:lnTo>
                <a:lnTo>
                  <a:pt x="5080039" y="0"/>
                </a:lnTo>
                <a:lnTo>
                  <a:pt x="5792826" y="0"/>
                </a:lnTo>
                <a:lnTo>
                  <a:pt x="5157788" y="3796113"/>
                </a:lnTo>
                <a:lnTo>
                  <a:pt x="5827131" y="6858000"/>
                </a:lnTo>
                <a:lnTo>
                  <a:pt x="5080039" y="6858000"/>
                </a:lnTo>
                <a:lnTo>
                  <a:pt x="1779734" y="6858000"/>
                </a:lnTo>
                <a:lnTo>
                  <a:pt x="11151" y="6858000"/>
                </a:lnTo>
                <a:lnTo>
                  <a:pt x="11151" y="6853666"/>
                </a:lnTo>
                <a:lnTo>
                  <a:pt x="0" y="6853638"/>
                </a:lnTo>
                <a:lnTo>
                  <a:pt x="11151" y="4177508"/>
                </a:lnTo>
                <a:close/>
              </a:path>
            </a:pathLst>
          </a:custGeom>
        </p:spPr>
        <p:txBody>
          <a:bodyPr wrap="square">
            <a:noAutofit/>
          </a:bodyPr>
          <a:lstStyle/>
          <a:p>
            <a:r>
              <a:rPr lang="en-GB"/>
              <a:t>Click icon to add picture</a:t>
            </a:r>
            <a:endParaRPr lang="en-US"/>
          </a:p>
        </p:txBody>
      </p:sp>
      <p:pic>
        <p:nvPicPr>
          <p:cNvPr id="26" name="Picture 25" descr="A black and white sign with white text&#10;&#10;Description automatically generated">
            <a:extLst>
              <a:ext uri="{FF2B5EF4-FFF2-40B4-BE49-F238E27FC236}">
                <a16:creationId xmlns:a16="http://schemas.microsoft.com/office/drawing/2014/main" id="{5CF04B69-14FF-7AEC-DB87-71A7EB54015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44588" y="5928408"/>
            <a:ext cx="1953808" cy="497017"/>
          </a:xfrm>
          <a:prstGeom prst="rect">
            <a:avLst/>
          </a:prstGeom>
        </p:spPr>
      </p:pic>
      <p:sp>
        <p:nvSpPr>
          <p:cNvPr id="5" name="2. Subtitle Placeholder">
            <a:extLst>
              <a:ext uri="{FF2B5EF4-FFF2-40B4-BE49-F238E27FC236}">
                <a16:creationId xmlns:a16="http://schemas.microsoft.com/office/drawing/2014/main" id="{E14031CF-1264-04DB-334F-42EE62B78B47}"/>
              </a:ext>
            </a:extLst>
          </p:cNvPr>
          <p:cNvSpPr>
            <a:spLocks noGrp="1"/>
          </p:cNvSpPr>
          <p:nvPr>
            <p:ph type="subTitle" idx="1" hasCustomPrompt="1"/>
          </p:nvPr>
        </p:nvSpPr>
        <p:spPr>
          <a:xfrm>
            <a:off x="6280266" y="1564579"/>
            <a:ext cx="5518130" cy="3872223"/>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6" name="2. Title Placeholder">
            <a:extLst>
              <a:ext uri="{FF2B5EF4-FFF2-40B4-BE49-F238E27FC236}">
                <a16:creationId xmlns:a16="http://schemas.microsoft.com/office/drawing/2014/main" id="{39046581-A3BB-A270-2202-F3DEAD407024}"/>
              </a:ext>
            </a:extLst>
          </p:cNvPr>
          <p:cNvSpPr>
            <a:spLocks noGrp="1"/>
          </p:cNvSpPr>
          <p:nvPr>
            <p:ph type="title" hasCustomPrompt="1"/>
          </p:nvPr>
        </p:nvSpPr>
        <p:spPr>
          <a:xfrm>
            <a:off x="6280266" y="538444"/>
            <a:ext cx="5518130" cy="534529"/>
          </a:xfrm>
          <a:prstGeom prst="rect">
            <a:avLst/>
          </a:prstGeom>
        </p:spPr>
        <p:txBody>
          <a:bodyPr vert="horz" lIns="91440" tIns="45720" rIns="91440" bIns="45720" rtlCol="0" anchor="ctr">
            <a:noAutofit/>
          </a:bodyPr>
          <a:lstStyle>
            <a:lvl1pPr>
              <a:defRPr>
                <a:solidFill>
                  <a:schemeClr val="bg1"/>
                </a:solidFill>
              </a:defRPr>
            </a:lvl1pPr>
          </a:lstStyle>
          <a:p>
            <a:r>
              <a:rPr lang="en-GB"/>
              <a:t>Insert headline here.</a:t>
            </a:r>
            <a:endParaRPr lang="en-US"/>
          </a:p>
        </p:txBody>
      </p:sp>
    </p:spTree>
    <p:extLst>
      <p:ext uri="{BB962C8B-B14F-4D97-AF65-F5344CB8AC3E}">
        <p14:creationId xmlns:p14="http://schemas.microsoft.com/office/powerpoint/2010/main" val="953677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ight Divider Slide - 1">
    <p:bg>
      <p:bgPr>
        <a:solidFill>
          <a:srgbClr val="FAFAFA"/>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4D8642A1-7E6D-B42F-7749-8DC80C6DEDA2}"/>
              </a:ext>
            </a:extLst>
          </p:cNvPr>
          <p:cNvSpPr>
            <a:spLocks noGrp="1"/>
          </p:cNvSpPr>
          <p:nvPr>
            <p:ph type="ctrTitle" hasCustomPrompt="1"/>
          </p:nvPr>
        </p:nvSpPr>
        <p:spPr>
          <a:xfrm>
            <a:off x="406400" y="754224"/>
            <a:ext cx="6520180" cy="976045"/>
          </a:xfrm>
          <a:prstGeom prst="rect">
            <a:avLst/>
          </a:prstGeom>
        </p:spPr>
        <p:txBody>
          <a:bodyPr anchor="b"/>
          <a:lstStyle>
            <a:lvl1pPr algn="l">
              <a:lnSpc>
                <a:spcPts val="5400"/>
              </a:lnSpc>
              <a:defRPr sz="6000">
                <a:solidFill>
                  <a:srgbClr val="1B1B1B"/>
                </a:solidFill>
              </a:defRPr>
            </a:lvl1pPr>
          </a:lstStyle>
          <a:p>
            <a:r>
              <a:rPr lang="en-GB"/>
              <a:t>Insert headline here.</a:t>
            </a:r>
            <a:endParaRPr lang="en-US"/>
          </a:p>
        </p:txBody>
      </p:sp>
      <p:sp>
        <p:nvSpPr>
          <p:cNvPr id="4" name="2. Subtitle Placeholder">
            <a:extLst>
              <a:ext uri="{FF2B5EF4-FFF2-40B4-BE49-F238E27FC236}">
                <a16:creationId xmlns:a16="http://schemas.microsoft.com/office/drawing/2014/main" id="{798414E1-64D1-96D6-D06F-F94F3202CC59}"/>
              </a:ext>
            </a:extLst>
          </p:cNvPr>
          <p:cNvSpPr>
            <a:spLocks noGrp="1"/>
          </p:cNvSpPr>
          <p:nvPr>
            <p:ph type="subTitle" idx="1" hasCustomPrompt="1"/>
          </p:nvPr>
        </p:nvSpPr>
        <p:spPr>
          <a:xfrm>
            <a:off x="406400" y="2059593"/>
            <a:ext cx="6353996" cy="1369407"/>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lvl1pPr>
              <a:defRPr>
                <a:solidFill>
                  <a:srgbClr val="1B1B1B"/>
                </a:solidFill>
              </a:defRPr>
            </a:lvl1pPr>
          </a:lstStyle>
          <a:p>
            <a:r>
              <a:rPr lang="en-GB"/>
              <a:t>Click icon to add picture</a:t>
            </a:r>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E76A172-0120-5491-60E8-988074C1EB7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754942"/>
            <a:ext cx="1954059" cy="487304"/>
          </a:xfrm>
          <a:prstGeom prst="rect">
            <a:avLst/>
          </a:prstGeom>
        </p:spPr>
      </p:pic>
      <p:pic>
        <p:nvPicPr>
          <p:cNvPr id="3" name="Picture 2">
            <a:extLst>
              <a:ext uri="{FF2B5EF4-FFF2-40B4-BE49-F238E27FC236}">
                <a16:creationId xmlns:a16="http://schemas.microsoft.com/office/drawing/2014/main" id="{071772BC-5199-566A-7044-E72B1AA0FAE1}"/>
              </a:ext>
            </a:extLst>
          </p:cNvPr>
          <p:cNvPicPr>
            <a:picLocks noChangeAspect="1"/>
          </p:cNvPicPr>
          <p:nvPr userDrawn="1"/>
        </p:nvPicPr>
        <p:blipFill>
          <a:blip r:embed="rId3"/>
          <a:stretch>
            <a:fillRect/>
          </a:stretch>
        </p:blipFill>
        <p:spPr>
          <a:xfrm>
            <a:off x="9735021" y="3005137"/>
            <a:ext cx="1845989" cy="534529"/>
          </a:xfrm>
          <a:prstGeom prst="rect">
            <a:avLst/>
          </a:prstGeom>
        </p:spPr>
      </p:pic>
    </p:spTree>
    <p:extLst>
      <p:ext uri="{BB962C8B-B14F-4D97-AF65-F5344CB8AC3E}">
        <p14:creationId xmlns:p14="http://schemas.microsoft.com/office/powerpoint/2010/main" val="156752702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ight Divider Slide - 2">
    <p:bg>
      <p:bgPr>
        <a:solidFill>
          <a:srgbClr val="FAFAFA"/>
        </a:solidFill>
        <a:effectLst/>
      </p:bgPr>
    </p:bg>
    <p:spTree>
      <p:nvGrpSpPr>
        <p:cNvPr id="1" name=""/>
        <p:cNvGrpSpPr/>
        <p:nvPr/>
      </p:nvGrpSpPr>
      <p:grpSpPr>
        <a:xfrm>
          <a:off x="0" y="0"/>
          <a:ext cx="0" cy="0"/>
          <a:chOff x="0" y="0"/>
          <a:chExt cx="0" cy="0"/>
        </a:xfrm>
      </p:grpSpPr>
      <p:sp>
        <p:nvSpPr>
          <p:cNvPr id="6" name="1. Title Placeholder">
            <a:extLst>
              <a:ext uri="{FF2B5EF4-FFF2-40B4-BE49-F238E27FC236}">
                <a16:creationId xmlns:a16="http://schemas.microsoft.com/office/drawing/2014/main" id="{DC759DBE-3BA0-9E84-5596-2AD69AA128D4}"/>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1B1B1B"/>
                </a:solidFill>
              </a:defRPr>
            </a:lvl1pPr>
          </a:lstStyle>
          <a:p>
            <a:r>
              <a:rPr lang="en-GB"/>
              <a:t>Insert </a:t>
            </a:r>
            <a:br>
              <a:rPr lang="en-GB"/>
            </a:br>
            <a:r>
              <a:rPr lang="en-GB"/>
              <a:t>headline here.</a:t>
            </a:r>
            <a:endParaRPr lang="en-US"/>
          </a:p>
        </p:txBody>
      </p:sp>
      <p:sp>
        <p:nvSpPr>
          <p:cNvPr id="7" name="2. Subtitle Placeholder">
            <a:extLst>
              <a:ext uri="{FF2B5EF4-FFF2-40B4-BE49-F238E27FC236}">
                <a16:creationId xmlns:a16="http://schemas.microsoft.com/office/drawing/2014/main" id="{02A192BC-C9DB-F0AB-B1DE-03D15E5A8739}"/>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1B1B1B"/>
                </a:solidFill>
              </a:defRPr>
            </a:lvl1pPr>
          </a:lstStyle>
          <a:p>
            <a:r>
              <a:rPr lang="en-GB"/>
              <a:t>Click icon to add picture</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C28641C-5551-16DE-84DF-E1489E73B0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pic>
        <p:nvPicPr>
          <p:cNvPr id="3" name="Picture 2">
            <a:extLst>
              <a:ext uri="{FF2B5EF4-FFF2-40B4-BE49-F238E27FC236}">
                <a16:creationId xmlns:a16="http://schemas.microsoft.com/office/drawing/2014/main" id="{260AA259-19B0-612C-E137-19560D43094A}"/>
              </a:ext>
            </a:extLst>
          </p:cNvPr>
          <p:cNvPicPr>
            <a:picLocks noChangeAspect="1"/>
          </p:cNvPicPr>
          <p:nvPr userDrawn="1"/>
        </p:nvPicPr>
        <p:blipFill>
          <a:blip r:embed="rId3"/>
          <a:stretch>
            <a:fillRect/>
          </a:stretch>
        </p:blipFill>
        <p:spPr>
          <a:xfrm>
            <a:off x="4175061" y="5780170"/>
            <a:ext cx="1845989" cy="534529"/>
          </a:xfrm>
          <a:prstGeom prst="rect">
            <a:avLst/>
          </a:prstGeom>
        </p:spPr>
      </p:pic>
    </p:spTree>
    <p:extLst>
      <p:ext uri="{BB962C8B-B14F-4D97-AF65-F5344CB8AC3E}">
        <p14:creationId xmlns:p14="http://schemas.microsoft.com/office/powerpoint/2010/main" val="3607143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ight Divider Slide - 3">
    <p:bg>
      <p:bgPr>
        <a:solidFill>
          <a:srgbClr val="FAFAFA"/>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1B1B1B"/>
                </a:solidFill>
              </a:defRPr>
            </a:lvl1pPr>
          </a:lstStyle>
          <a:p>
            <a:r>
              <a:rPr lang="en-GB"/>
              <a:t>Insert </a:t>
            </a:r>
            <a:br>
              <a:rPr lang="en-GB"/>
            </a:br>
            <a:r>
              <a:rPr lang="en-GB"/>
              <a:t>title here.</a:t>
            </a:r>
            <a:endParaRPr lang="en-US"/>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1B1B1B"/>
                </a:solidFill>
              </a:defRPr>
            </a:lvl1pPr>
          </a:lstStyle>
          <a:p>
            <a:r>
              <a:rPr lang="en-GB"/>
              <a:t>Click icon to add picture</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6280A6D-54DF-5817-E29B-8DF1551D1C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7652" y="5827395"/>
            <a:ext cx="1954059" cy="487304"/>
          </a:xfrm>
          <a:prstGeom prst="rect">
            <a:avLst/>
          </a:prstGeom>
        </p:spPr>
      </p:pic>
      <p:pic>
        <p:nvPicPr>
          <p:cNvPr id="2" name="Picture 1">
            <a:extLst>
              <a:ext uri="{FF2B5EF4-FFF2-40B4-BE49-F238E27FC236}">
                <a16:creationId xmlns:a16="http://schemas.microsoft.com/office/drawing/2014/main" id="{DE5C92D5-65DC-8ABF-485D-E2468BF04AE3}"/>
              </a:ext>
            </a:extLst>
          </p:cNvPr>
          <p:cNvPicPr>
            <a:picLocks noChangeAspect="1"/>
          </p:cNvPicPr>
          <p:nvPr userDrawn="1"/>
        </p:nvPicPr>
        <p:blipFill>
          <a:blip r:embed="rId3"/>
          <a:stretch>
            <a:fillRect/>
          </a:stretch>
        </p:blipFill>
        <p:spPr>
          <a:xfrm>
            <a:off x="9939615" y="5780170"/>
            <a:ext cx="1845989" cy="534529"/>
          </a:xfrm>
          <a:prstGeom prst="rect">
            <a:avLst/>
          </a:prstGeom>
        </p:spPr>
      </p:pic>
    </p:spTree>
    <p:extLst>
      <p:ext uri="{BB962C8B-B14F-4D97-AF65-F5344CB8AC3E}">
        <p14:creationId xmlns:p14="http://schemas.microsoft.com/office/powerpoint/2010/main" val="286959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Divider Slide - 3">
    <p:bg>
      <p:bgPr>
        <a:solidFill>
          <a:srgbClr val="1B1B1B"/>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FAFAFA"/>
                </a:solidFill>
              </a:defRPr>
            </a:lvl1pPr>
          </a:lstStyle>
          <a:p>
            <a:r>
              <a:rPr lang="en-GB"/>
              <a:t>Insert </a:t>
            </a:r>
            <a:br>
              <a:rPr lang="en-GB"/>
            </a:br>
            <a:r>
              <a:rPr lang="en-GB"/>
              <a:t>headline here.</a:t>
            </a:r>
            <a:endParaRPr lang="en-US"/>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FAFAFA"/>
                </a:solidFill>
              </a:defRPr>
            </a:lvl1pPr>
          </a:lstStyle>
          <a:p>
            <a:r>
              <a:rPr lang="en-GB"/>
              <a:t>Click icon to add picture</a:t>
            </a:r>
            <a:endParaRPr lang="en-US"/>
          </a:p>
        </p:txBody>
      </p:sp>
      <p:pic>
        <p:nvPicPr>
          <p:cNvPr id="4" name="Picture 3" descr="A black and white sign with white text&#10;&#10;Description automatically generated">
            <a:extLst>
              <a:ext uri="{FF2B5EF4-FFF2-40B4-BE49-F238E27FC236}">
                <a16:creationId xmlns:a16="http://schemas.microsoft.com/office/drawing/2014/main" id="{8A1843D6-ECE1-FAEC-49F7-0B0805BCED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7653" y="5822539"/>
            <a:ext cx="1953808" cy="497017"/>
          </a:xfrm>
          <a:prstGeom prst="rect">
            <a:avLst/>
          </a:prstGeom>
        </p:spPr>
      </p:pic>
      <p:sp>
        <p:nvSpPr>
          <p:cNvPr id="6" name="2. Subtitle Placeholder">
            <a:extLst>
              <a:ext uri="{FF2B5EF4-FFF2-40B4-BE49-F238E27FC236}">
                <a16:creationId xmlns:a16="http://schemas.microsoft.com/office/drawing/2014/main" id="{1660A225-FE6D-C34F-7BE6-B5ACE68771F7}"/>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8" name="Picture 7">
            <a:extLst>
              <a:ext uri="{FF2B5EF4-FFF2-40B4-BE49-F238E27FC236}">
                <a16:creationId xmlns:a16="http://schemas.microsoft.com/office/drawing/2014/main" id="{682C1610-843D-65E3-315A-D10B5059848B}"/>
              </a:ext>
            </a:extLst>
          </p:cNvPr>
          <p:cNvPicPr>
            <a:picLocks noChangeAspect="1"/>
          </p:cNvPicPr>
          <p:nvPr userDrawn="1"/>
        </p:nvPicPr>
        <p:blipFill>
          <a:blip r:embed="rId3"/>
          <a:stretch>
            <a:fillRect/>
          </a:stretch>
        </p:blipFill>
        <p:spPr>
          <a:xfrm>
            <a:off x="9939615" y="5785027"/>
            <a:ext cx="1845989" cy="534529"/>
          </a:xfrm>
          <a:prstGeom prst="rect">
            <a:avLst/>
          </a:prstGeom>
        </p:spPr>
      </p:pic>
    </p:spTree>
    <p:extLst>
      <p:ext uri="{BB962C8B-B14F-4D97-AF65-F5344CB8AC3E}">
        <p14:creationId xmlns:p14="http://schemas.microsoft.com/office/powerpoint/2010/main" val="287093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Divider Slide - 2">
    <p:bg>
      <p:bgPr>
        <a:solidFill>
          <a:srgbClr val="1B1B1B"/>
        </a:solidFill>
        <a:effectLst/>
      </p:bgPr>
    </p:bg>
    <p:spTree>
      <p:nvGrpSpPr>
        <p:cNvPr id="1" name=""/>
        <p:cNvGrpSpPr/>
        <p:nvPr/>
      </p:nvGrpSpPr>
      <p:grpSpPr>
        <a:xfrm>
          <a:off x="0" y="0"/>
          <a:ext cx="0" cy="0"/>
          <a:chOff x="0" y="0"/>
          <a:chExt cx="0" cy="0"/>
        </a:xfrm>
      </p:grpSpPr>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FAFAFA"/>
                </a:solidFill>
              </a:defRPr>
            </a:lvl1pPr>
          </a:lstStyle>
          <a:p>
            <a:r>
              <a:rPr lang="en-GB"/>
              <a:t>Click icon to add picture</a:t>
            </a:r>
            <a:endParaRPr lang="en-US"/>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FAFAFA"/>
                </a:solidFill>
              </a:defRPr>
            </a:lvl1pPr>
          </a:lstStyle>
          <a:p>
            <a:r>
              <a:rPr lang="en-GB"/>
              <a:t>Insert </a:t>
            </a:r>
            <a:br>
              <a:rPr lang="en-GB"/>
            </a:br>
            <a:r>
              <a:rPr lang="en-GB"/>
              <a:t>headline here.</a:t>
            </a:r>
            <a:endParaRPr lang="en-US"/>
          </a:p>
        </p:txBody>
      </p:sp>
      <p:pic>
        <p:nvPicPr>
          <p:cNvPr id="2" name="Picture 1" descr="A black and white sign with white text&#10;&#10;Description automatically generated">
            <a:extLst>
              <a:ext uri="{FF2B5EF4-FFF2-40B4-BE49-F238E27FC236}">
                <a16:creationId xmlns:a16="http://schemas.microsoft.com/office/drawing/2014/main" id="{A08E24DA-E0F6-39B3-A8F3-68CC58F45DF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4" name="2. Subtitle Placeholder">
            <a:extLst>
              <a:ext uri="{FF2B5EF4-FFF2-40B4-BE49-F238E27FC236}">
                <a16:creationId xmlns:a16="http://schemas.microsoft.com/office/drawing/2014/main" id="{4D08B0F8-A772-D5DC-A249-B09F62A06486}"/>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6" name="Picture 5">
            <a:extLst>
              <a:ext uri="{FF2B5EF4-FFF2-40B4-BE49-F238E27FC236}">
                <a16:creationId xmlns:a16="http://schemas.microsoft.com/office/drawing/2014/main" id="{04CAC899-6D0E-3065-3165-3B8272438808}"/>
              </a:ext>
            </a:extLst>
          </p:cNvPr>
          <p:cNvPicPr>
            <a:picLocks noChangeAspect="1"/>
          </p:cNvPicPr>
          <p:nvPr userDrawn="1"/>
        </p:nvPicPr>
        <p:blipFill>
          <a:blip r:embed="rId3"/>
          <a:stretch>
            <a:fillRect/>
          </a:stretch>
        </p:blipFill>
        <p:spPr>
          <a:xfrm>
            <a:off x="3938362" y="5785027"/>
            <a:ext cx="1845989" cy="534529"/>
          </a:xfrm>
          <a:prstGeom prst="rect">
            <a:avLst/>
          </a:prstGeom>
        </p:spPr>
      </p:pic>
    </p:spTree>
    <p:extLst>
      <p:ext uri="{BB962C8B-B14F-4D97-AF65-F5344CB8AC3E}">
        <p14:creationId xmlns:p14="http://schemas.microsoft.com/office/powerpoint/2010/main" val="872941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hasCustomPrompt="1"/>
          </p:nvPr>
        </p:nvSpPr>
        <p:spPr>
          <a:xfrm>
            <a:off x="5029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a:t>Click to add text</a:t>
            </a:r>
          </a:p>
        </p:txBody>
      </p:sp>
      <p:sp>
        <p:nvSpPr>
          <p:cNvPr id="3" name="4. Content Placeholder (2)">
            <a:extLst>
              <a:ext uri="{FF2B5EF4-FFF2-40B4-BE49-F238E27FC236}">
                <a16:creationId xmlns:a16="http://schemas.microsoft.com/office/drawing/2014/main" id="{53C047A4-2E76-022B-2525-898053FDCC63}"/>
              </a:ext>
            </a:extLst>
          </p:cNvPr>
          <p:cNvSpPr>
            <a:spLocks noGrp="1"/>
          </p:cNvSpPr>
          <p:nvPr>
            <p:ph sz="half" idx="11" hasCustomPrompt="1"/>
          </p:nvPr>
        </p:nvSpPr>
        <p:spPr>
          <a:xfrm>
            <a:off x="61036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a:t>Click to add text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82B917E-0306-17E7-D437-B66617BAE9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1476101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ght Title Slide_Image">
    <p:bg>
      <p:bgPr>
        <a:solidFill>
          <a:srgbClr val="1C1C1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91C61-EA6A-A371-72BB-E53271771FF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sp>
        <p:nvSpPr>
          <p:cNvPr id="10" name="4. Picture Placeholder">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42578" y="218"/>
            <a:ext cx="455653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373EF5D-89A1-E767-AC39-6A875CF1499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pic>
        <p:nvPicPr>
          <p:cNvPr id="3" name="Picture 2">
            <a:extLst>
              <a:ext uri="{FF2B5EF4-FFF2-40B4-BE49-F238E27FC236}">
                <a16:creationId xmlns:a16="http://schemas.microsoft.com/office/drawing/2014/main" id="{1C11F68C-C38C-AD0F-D877-E0F3BC7A7FD9}"/>
              </a:ext>
            </a:extLst>
          </p:cNvPr>
          <p:cNvPicPr>
            <a:picLocks noChangeAspect="1"/>
          </p:cNvPicPr>
          <p:nvPr userDrawn="1"/>
        </p:nvPicPr>
        <p:blipFill>
          <a:blip r:embed="rId4"/>
          <a:stretch>
            <a:fillRect/>
          </a:stretch>
        </p:blipFill>
        <p:spPr>
          <a:xfrm>
            <a:off x="7704411" y="5780170"/>
            <a:ext cx="1845989" cy="534529"/>
          </a:xfrm>
          <a:prstGeom prst="rect">
            <a:avLst/>
          </a:prstGeom>
        </p:spPr>
      </p:pic>
    </p:spTree>
    <p:extLst>
      <p:ext uri="{BB962C8B-B14F-4D97-AF65-F5344CB8AC3E}">
        <p14:creationId xmlns:p14="http://schemas.microsoft.com/office/powerpoint/2010/main" val="4189653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865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ark Title Slide">
    <p:bg>
      <p:bgPr>
        <a:solidFill>
          <a:srgbClr val="1B1B1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956F4E-D43F-4BF7-F1A3-5555E421CFB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a:t>Insert headline here. </a:t>
            </a:r>
            <a:br>
              <a:rPr lang="en-GB"/>
            </a:br>
            <a:r>
              <a:rPr lang="en-GB"/>
              <a:t>Should be between </a:t>
            </a:r>
            <a:br>
              <a:rPr lang="en-GB"/>
            </a:br>
            <a:r>
              <a:rPr lang="en-GB"/>
              <a:t>1-3 lines max. </a:t>
            </a:r>
            <a:endParaRPr lang="en-US"/>
          </a:p>
        </p:txBody>
      </p:sp>
      <p:pic>
        <p:nvPicPr>
          <p:cNvPr id="6" name="Picture 5" descr="A black and white sign with white text&#10;&#10;Description automatically generated">
            <a:extLst>
              <a:ext uri="{FF2B5EF4-FFF2-40B4-BE49-F238E27FC236}">
                <a16:creationId xmlns:a16="http://schemas.microsoft.com/office/drawing/2014/main" id="{3513E173-CB28-611F-DD12-EAFD5ADD7E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5" name="3. Subtitle Placeholder">
            <a:extLst>
              <a:ext uri="{FF2B5EF4-FFF2-40B4-BE49-F238E27FC236}">
                <a16:creationId xmlns:a16="http://schemas.microsoft.com/office/drawing/2014/main" id="{A043951A-D3DB-4FFC-95EC-551578777232}"/>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3" name="Picture 2">
            <a:extLst>
              <a:ext uri="{FF2B5EF4-FFF2-40B4-BE49-F238E27FC236}">
                <a16:creationId xmlns:a16="http://schemas.microsoft.com/office/drawing/2014/main" id="{DB4F9C8E-34B7-FB8C-AA08-1193C1E9A696}"/>
              </a:ext>
            </a:extLst>
          </p:cNvPr>
          <p:cNvPicPr>
            <a:picLocks noChangeAspect="1"/>
          </p:cNvPicPr>
          <p:nvPr userDrawn="1"/>
        </p:nvPicPr>
        <p:blipFill>
          <a:blip r:embed="rId4"/>
          <a:stretch>
            <a:fillRect/>
          </a:stretch>
        </p:blipFill>
        <p:spPr>
          <a:xfrm>
            <a:off x="9939615" y="5785027"/>
            <a:ext cx="1845989" cy="534529"/>
          </a:xfrm>
          <a:prstGeom prst="rect">
            <a:avLst/>
          </a:prstGeom>
        </p:spPr>
      </p:pic>
    </p:spTree>
    <p:extLst>
      <p:ext uri="{BB962C8B-B14F-4D97-AF65-F5344CB8AC3E}">
        <p14:creationId xmlns:p14="http://schemas.microsoft.com/office/powerpoint/2010/main" val="1014956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_Image">
    <p:bg>
      <p:bgPr>
        <a:solidFill>
          <a:srgbClr val="FAFA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720CE-34BA-892E-00E8-5ABD99CEFC2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a:t>Insert headline here. </a:t>
            </a:r>
            <a:br>
              <a:rPr lang="en-GB"/>
            </a:br>
            <a:r>
              <a:rPr lang="en-GB"/>
              <a:t>Should be between </a:t>
            </a:r>
            <a:br>
              <a:rPr lang="en-GB"/>
            </a:br>
            <a:r>
              <a:rPr lang="en-GB"/>
              <a:t>1-3 lines max. </a:t>
            </a:r>
            <a:endParaRPr lang="en-US"/>
          </a:p>
        </p:txBody>
      </p:sp>
      <p:sp>
        <p:nvSpPr>
          <p:cNvPr id="17" name="4. Picture Box ">
            <a:extLst>
              <a:ext uri="{FF2B5EF4-FFF2-40B4-BE49-F238E27FC236}">
                <a16:creationId xmlns:a16="http://schemas.microsoft.com/office/drawing/2014/main" id="{5BD1D972-DB48-9F79-3343-53455BAD1A3F}"/>
              </a:ext>
            </a:extLst>
          </p:cNvPr>
          <p:cNvSpPr>
            <a:spLocks noGrp="1"/>
          </p:cNvSpPr>
          <p:nvPr>
            <p:ph type="pic" idx="12" hasCustomPrompt="1"/>
          </p:nvPr>
        </p:nvSpPr>
        <p:spPr>
          <a:xfrm>
            <a:off x="7650676" y="0"/>
            <a:ext cx="4541325" cy="6854092"/>
          </a:xfrm>
          <a:custGeom>
            <a:avLst/>
            <a:gdLst>
              <a:gd name="connsiteX0" fmla="*/ 1895608 w 4541325"/>
              <a:gd name="connsiteY0" fmla="*/ 0 h 6854092"/>
              <a:gd name="connsiteX1" fmla="*/ 4541325 w 4541325"/>
              <a:gd name="connsiteY1" fmla="*/ 0 h 6854092"/>
              <a:gd name="connsiteX2" fmla="*/ 4541325 w 4541325"/>
              <a:gd name="connsiteY2" fmla="*/ 6854092 h 6854092"/>
              <a:gd name="connsiteX3" fmla="*/ 2610437 w 4541325"/>
              <a:gd name="connsiteY3" fmla="*/ 6854092 h 6854092"/>
              <a:gd name="connsiteX4" fmla="*/ 0 w 4541325"/>
              <a:gd name="connsiteY4" fmla="*/ 4568092 h 685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325" h="6854092">
                <a:moveTo>
                  <a:pt x="1895608" y="0"/>
                </a:moveTo>
                <a:lnTo>
                  <a:pt x="4541325" y="0"/>
                </a:lnTo>
                <a:lnTo>
                  <a:pt x="4541325" y="6854092"/>
                </a:lnTo>
                <a:lnTo>
                  <a:pt x="2610437" y="6854092"/>
                </a:lnTo>
                <a:lnTo>
                  <a:pt x="0" y="4568092"/>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3" name="Picture 2" descr="A black and white sign with white text&#10;&#10;Description automatically generated">
            <a:extLst>
              <a:ext uri="{FF2B5EF4-FFF2-40B4-BE49-F238E27FC236}">
                <a16:creationId xmlns:a16="http://schemas.microsoft.com/office/drawing/2014/main" id="{6DFB1AD8-611C-E16C-A431-4125E58021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9" name="Text Placeholder 8">
            <a:extLst>
              <a:ext uri="{FF2B5EF4-FFF2-40B4-BE49-F238E27FC236}">
                <a16:creationId xmlns:a16="http://schemas.microsoft.com/office/drawing/2014/main" id="{DBB8D637-1274-4B45-1F4C-6A4C9E41FFC4}"/>
              </a:ext>
            </a:extLst>
          </p:cNvPr>
          <p:cNvSpPr>
            <a:spLocks noGrp="1"/>
          </p:cNvSpPr>
          <p:nvPr>
            <p:ph type="body" sz="quarter" idx="13" hasCustomPrompt="1"/>
          </p:nvPr>
        </p:nvSpPr>
        <p:spPr>
          <a:xfrm>
            <a:off x="406400" y="3868738"/>
            <a:ext cx="7243763" cy="1639887"/>
          </a:xfrm>
        </p:spPr>
        <p:txBody>
          <a:bodyPr>
            <a:normAutofit/>
          </a:bodyPr>
          <a:lstStyle>
            <a:lvl1pPr>
              <a:defRPr sz="2000">
                <a:solidFill>
                  <a:srgbClr val="FAFAFA"/>
                </a:solidFill>
              </a:defRPr>
            </a:lvl1pPr>
          </a:lstStyle>
          <a:p>
            <a:r>
              <a:rPr lang="en-GB" sz="2400">
                <a:solidFill>
                  <a:srgbClr val="FAFAFA"/>
                </a:solidFill>
                <a:effectLst/>
                <a:latin typeface="Arial" panose="020B0604020202020204" pitchFamily="34" charset="0"/>
                <a:cs typeface="Arial" panose="020B0604020202020204" pitchFamily="34" charset="0"/>
              </a:rPr>
              <a:t>Insert sub copy here.</a:t>
            </a:r>
          </a:p>
          <a:p>
            <a:r>
              <a:rPr lang="en-GB" sz="2400">
                <a:solidFill>
                  <a:srgbClr val="FAFAFA"/>
                </a:solidFill>
                <a:latin typeface="Arial" panose="020B0604020202020204" pitchFamily="34" charset="0"/>
                <a:cs typeface="Arial" panose="020B0604020202020204" pitchFamily="34" charset="0"/>
              </a:rPr>
              <a:t>image box on the right click on icon or drag image </a:t>
            </a:r>
            <a:br>
              <a:rPr lang="en-GB" sz="2400">
                <a:solidFill>
                  <a:srgbClr val="FAFAFA"/>
                </a:solidFill>
                <a:latin typeface="Arial" panose="020B0604020202020204" pitchFamily="34" charset="0"/>
                <a:cs typeface="Arial" panose="020B0604020202020204" pitchFamily="34" charset="0"/>
              </a:rPr>
            </a:br>
            <a:r>
              <a:rPr lang="en-GB" sz="2400">
                <a:solidFill>
                  <a:srgbClr val="FAFAFA"/>
                </a:solidFill>
                <a:latin typeface="Arial" panose="020B0604020202020204" pitchFamily="34" charset="0"/>
                <a:cs typeface="Arial" panose="020B0604020202020204" pitchFamily="34" charset="0"/>
              </a:rPr>
              <a:t>into the space to add.</a:t>
            </a:r>
            <a:endParaRPr lang="en-US" sz="2400">
              <a:solidFill>
                <a:srgbClr val="FAFAF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B6F6E3C-5203-ABCD-6980-F5B15F9002CD}"/>
              </a:ext>
            </a:extLst>
          </p:cNvPr>
          <p:cNvPicPr>
            <a:picLocks noChangeAspect="1"/>
          </p:cNvPicPr>
          <p:nvPr userDrawn="1"/>
        </p:nvPicPr>
        <p:blipFill>
          <a:blip r:embed="rId4"/>
          <a:stretch>
            <a:fillRect/>
          </a:stretch>
        </p:blipFill>
        <p:spPr>
          <a:xfrm>
            <a:off x="7252074" y="5785027"/>
            <a:ext cx="1845989" cy="534529"/>
          </a:xfrm>
          <a:prstGeom prst="rect">
            <a:avLst/>
          </a:prstGeom>
        </p:spPr>
      </p:pic>
    </p:spTree>
    <p:extLst>
      <p:ext uri="{BB962C8B-B14F-4D97-AF65-F5344CB8AC3E}">
        <p14:creationId xmlns:p14="http://schemas.microsoft.com/office/powerpoint/2010/main" val="60168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7229CF6-AAC7-DD2D-2383-FA5CC4CFB1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2175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6DC3F04-8BBA-0785-458A-2A7116D5CC5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111910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517CE37-381F-3FD9-96CB-F3D35B32BD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3472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5A08B27-4FCD-D887-21E3-71B416AADE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66888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a:t>Insert headline here.</a:t>
            </a:r>
            <a:endParaRPr lang="en-US"/>
          </a:p>
        </p:txBody>
      </p:sp>
      <p:sp>
        <p:nvSpPr>
          <p:cNvPr id="3" name="3. Content Placeholder (1)">
            <a:extLst>
              <a:ext uri="{FF2B5EF4-FFF2-40B4-BE49-F238E27FC236}">
                <a16:creationId xmlns:a16="http://schemas.microsoft.com/office/drawing/2014/main" id="{A162B99D-4A4D-B778-5FD2-9F4A22B0B3AA}"/>
              </a:ext>
            </a:extLst>
          </p:cNvPr>
          <p:cNvSpPr>
            <a:spLocks noGrp="1"/>
          </p:cNvSpPr>
          <p:nvPr>
            <p:ph sz="half" idx="14"/>
          </p:nvPr>
        </p:nvSpPr>
        <p:spPr>
          <a:xfrm>
            <a:off x="968019" y="1636464"/>
            <a:ext cx="2520000" cy="2520000"/>
          </a:xfrm>
          <a:prstGeom prst="rect">
            <a:avLst/>
          </a:prstGeom>
        </p:spPr>
        <p:txBody>
          <a:bodyPr>
            <a:normAutofit/>
          </a:bodyPr>
          <a:lstStyle>
            <a:lvl1pPr>
              <a:defRPr sz="1600">
                <a:solidFill>
                  <a:srgbClr val="1B1B1B"/>
                </a:solidFill>
              </a:defRPr>
            </a:lvl1pPr>
          </a:lstStyle>
          <a:p>
            <a:pPr lvl="0"/>
            <a:r>
              <a:rPr lang="en-GB"/>
              <a:t>Click to edit Master text styles</a:t>
            </a:r>
          </a:p>
        </p:txBody>
      </p:sp>
      <p:sp>
        <p:nvSpPr>
          <p:cNvPr id="15" name="4. Text Box Placeholder (1)">
            <a:extLst>
              <a:ext uri="{FF2B5EF4-FFF2-40B4-BE49-F238E27FC236}">
                <a16:creationId xmlns:a16="http://schemas.microsoft.com/office/drawing/2014/main" id="{6D6CB8B4-9C8E-A2FA-558C-30A5D0827004}"/>
              </a:ext>
            </a:extLst>
          </p:cNvPr>
          <p:cNvSpPr>
            <a:spLocks noGrp="1"/>
          </p:cNvSpPr>
          <p:nvPr>
            <p:ph type="body" sz="quarter" idx="20" hasCustomPrompt="1"/>
          </p:nvPr>
        </p:nvSpPr>
        <p:spPr>
          <a:xfrm>
            <a:off x="967069" y="4351119"/>
            <a:ext cx="2520950" cy="1014413"/>
          </a:xfrm>
        </p:spPr>
        <p:txBody>
          <a:bodyPr>
            <a:noAutofit/>
          </a:bodyPr>
          <a:lstStyle>
            <a:lvl1pPr>
              <a:lnSpc>
                <a:spcPct val="100000"/>
              </a:lnSpc>
              <a:defRPr sz="1400">
                <a:solidFill>
                  <a:srgbClr val="1B1B1B"/>
                </a:solidFill>
              </a:defRPr>
            </a:lvl1pPr>
          </a:lstStyle>
          <a:p>
            <a:r>
              <a:rPr lang="en-GB"/>
              <a:t>Insert sub copy here.</a:t>
            </a:r>
          </a:p>
        </p:txBody>
      </p:sp>
      <p:sp>
        <p:nvSpPr>
          <p:cNvPr id="4" name="5. Content Placeholder (2)">
            <a:extLst>
              <a:ext uri="{FF2B5EF4-FFF2-40B4-BE49-F238E27FC236}">
                <a16:creationId xmlns:a16="http://schemas.microsoft.com/office/drawing/2014/main" id="{A2B13861-080E-609A-01A7-5EDC25A0B0FF}"/>
              </a:ext>
            </a:extLst>
          </p:cNvPr>
          <p:cNvSpPr>
            <a:spLocks noGrp="1"/>
          </p:cNvSpPr>
          <p:nvPr>
            <p:ph sz="half" idx="15"/>
          </p:nvPr>
        </p:nvSpPr>
        <p:spPr>
          <a:xfrm>
            <a:off x="4836000" y="1637090"/>
            <a:ext cx="2520000" cy="2520000"/>
          </a:xfrm>
          <a:prstGeom prst="rect">
            <a:avLst/>
          </a:prstGeom>
        </p:spPr>
        <p:txBody>
          <a:bodyPr>
            <a:normAutofit/>
          </a:bodyPr>
          <a:lstStyle>
            <a:lvl1pPr>
              <a:defRPr sz="1600">
                <a:solidFill>
                  <a:srgbClr val="1B1B1B"/>
                </a:solidFill>
              </a:defRPr>
            </a:lvl1pPr>
          </a:lstStyle>
          <a:p>
            <a:pPr lvl="0"/>
            <a:r>
              <a:rPr lang="en-GB"/>
              <a:t>Click to edit Master text styles</a:t>
            </a:r>
          </a:p>
        </p:txBody>
      </p:sp>
      <p:sp>
        <p:nvSpPr>
          <p:cNvPr id="13" name="6. Text Box Placeholder (2)">
            <a:extLst>
              <a:ext uri="{FF2B5EF4-FFF2-40B4-BE49-F238E27FC236}">
                <a16:creationId xmlns:a16="http://schemas.microsoft.com/office/drawing/2014/main" id="{005774E2-5CA0-1157-5F43-7B5C9996EFC0}"/>
              </a:ext>
            </a:extLst>
          </p:cNvPr>
          <p:cNvSpPr>
            <a:spLocks noGrp="1"/>
          </p:cNvSpPr>
          <p:nvPr>
            <p:ph type="body" sz="quarter" idx="19" hasCustomPrompt="1"/>
          </p:nvPr>
        </p:nvSpPr>
        <p:spPr>
          <a:xfrm>
            <a:off x="4835525" y="4351119"/>
            <a:ext cx="2520950" cy="1014413"/>
          </a:xfrm>
        </p:spPr>
        <p:txBody>
          <a:bodyPr>
            <a:noAutofit/>
          </a:bodyPr>
          <a:lstStyle>
            <a:lvl1pPr>
              <a:lnSpc>
                <a:spcPct val="100000"/>
              </a:lnSpc>
              <a:defRPr sz="1400">
                <a:solidFill>
                  <a:srgbClr val="1B1B1B"/>
                </a:solidFill>
              </a:defRPr>
            </a:lvl1pPr>
          </a:lstStyle>
          <a:p>
            <a:r>
              <a:rPr lang="en-GB"/>
              <a:t>Insert sub copy here.</a:t>
            </a:r>
          </a:p>
        </p:txBody>
      </p:sp>
      <p:sp>
        <p:nvSpPr>
          <p:cNvPr id="9" name="7. Content Placeholder (3)">
            <a:extLst>
              <a:ext uri="{FF2B5EF4-FFF2-40B4-BE49-F238E27FC236}">
                <a16:creationId xmlns:a16="http://schemas.microsoft.com/office/drawing/2014/main" id="{5565E762-8883-AB43-D811-12B759024A9D}"/>
              </a:ext>
            </a:extLst>
          </p:cNvPr>
          <p:cNvSpPr>
            <a:spLocks noGrp="1"/>
          </p:cNvSpPr>
          <p:nvPr>
            <p:ph sz="half" idx="16"/>
          </p:nvPr>
        </p:nvSpPr>
        <p:spPr>
          <a:xfrm>
            <a:off x="8714257" y="1637090"/>
            <a:ext cx="2520000" cy="2520000"/>
          </a:xfrm>
          <a:prstGeom prst="rect">
            <a:avLst/>
          </a:prstGeom>
        </p:spPr>
        <p:txBody>
          <a:bodyPr>
            <a:normAutofit/>
          </a:bodyPr>
          <a:lstStyle>
            <a:lvl1pPr>
              <a:defRPr sz="1600">
                <a:solidFill>
                  <a:srgbClr val="1B1B1B"/>
                </a:solidFill>
              </a:defRPr>
            </a:lvl1pPr>
          </a:lstStyle>
          <a:p>
            <a:pPr lvl="0"/>
            <a:r>
              <a:rPr lang="en-GB"/>
              <a:t>Click to edit Master text styles</a:t>
            </a:r>
          </a:p>
        </p:txBody>
      </p:sp>
      <p:sp>
        <p:nvSpPr>
          <p:cNvPr id="16" name="8. Text Box Placeholder (3)">
            <a:extLst>
              <a:ext uri="{FF2B5EF4-FFF2-40B4-BE49-F238E27FC236}">
                <a16:creationId xmlns:a16="http://schemas.microsoft.com/office/drawing/2014/main" id="{D584B818-73B8-22FE-5635-36F576CEABCF}"/>
              </a:ext>
            </a:extLst>
          </p:cNvPr>
          <p:cNvSpPr>
            <a:spLocks noGrp="1"/>
          </p:cNvSpPr>
          <p:nvPr>
            <p:ph type="body" sz="quarter" idx="21" hasCustomPrompt="1"/>
          </p:nvPr>
        </p:nvSpPr>
        <p:spPr>
          <a:xfrm>
            <a:off x="8713782" y="4400389"/>
            <a:ext cx="2520475" cy="981075"/>
          </a:xfrm>
        </p:spPr>
        <p:txBody>
          <a:bodyPr>
            <a:noAutofit/>
          </a:bodyPr>
          <a:lstStyle>
            <a:lvl1pPr marL="0" indent="0">
              <a:lnSpc>
                <a:spcPct val="100000"/>
              </a:lnSpc>
              <a:buNone/>
              <a:defRPr sz="1400">
                <a:solidFill>
                  <a:srgbClr val="1B1B1B"/>
                </a:solidFill>
              </a:defRPr>
            </a:lvl1pPr>
          </a:lstStyle>
          <a:p>
            <a:r>
              <a:rPr lang="en-GB"/>
              <a:t>Insert sub copy here.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36AC4827-D56E-785B-690B-73B8B175B6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010354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C08AA-2148-527A-BB20-1D271A404421}"/>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69797B6-4643-3710-FBDF-B4E98217FBD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3345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720" r:id="rId3"/>
    <p:sldLayoutId id="2147483723" r:id="rId4"/>
    <p:sldLayoutId id="2147483678" r:id="rId5"/>
    <p:sldLayoutId id="2147483699" r:id="rId6"/>
    <p:sldLayoutId id="2147483696" r:id="rId7"/>
    <p:sldLayoutId id="2147483700" r:id="rId8"/>
    <p:sldLayoutId id="2147483705" r:id="rId9"/>
    <p:sldLayoutId id="2147483729" r:id="rId10"/>
    <p:sldLayoutId id="2147483726" r:id="rId11"/>
    <p:sldLayoutId id="2147483727" r:id="rId12"/>
    <p:sldLayoutId id="2147483728" r:id="rId13"/>
    <p:sldLayoutId id="2147483686" r:id="rId14"/>
    <p:sldLayoutId id="2147483708" r:id="rId15"/>
    <p:sldLayoutId id="2147483709" r:id="rId16"/>
    <p:sldLayoutId id="2147483724" r:id="rId17"/>
    <p:sldLayoutId id="2147483725" r:id="rId18"/>
    <p:sldLayoutId id="2147483730" r:id="rId19"/>
    <p:sldLayoutId id="2147483732" r:id="rId20"/>
  </p:sldLayoutIdLst>
  <p:txStyles>
    <p:title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video" Target="https://www.youtube.com/embed/yKMFOfdnRFc?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9.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9.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ideo" Target="https://www.youtube.com/embed/cOvzzDf_HyI?feature=oembed" TargetMode="Externa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23C0B845-82DE-704C-C320-2E84FA691C7B}"/>
              </a:ext>
            </a:extLst>
          </p:cNvPr>
          <p:cNvSpPr>
            <a:spLocks noGrp="1"/>
          </p:cNvSpPr>
          <p:nvPr>
            <p:ph type="ctrTitle"/>
          </p:nvPr>
        </p:nvSpPr>
        <p:spPr>
          <a:xfrm>
            <a:off x="406400" y="1534071"/>
            <a:ext cx="9144000" cy="2387600"/>
          </a:xfrm>
        </p:spPr>
        <p:txBody>
          <a:bodyPr/>
          <a:lstStyle/>
          <a:p>
            <a:r>
              <a:rPr lang="en-US"/>
              <a:t>Celebrating </a:t>
            </a:r>
            <a:br>
              <a:rPr lang="en-US"/>
            </a:br>
            <a:r>
              <a:rPr lang="en-US"/>
              <a:t>125 years of progress</a:t>
            </a:r>
          </a:p>
        </p:txBody>
      </p:sp>
    </p:spTree>
    <p:extLst>
      <p:ext uri="{BB962C8B-B14F-4D97-AF65-F5344CB8AC3E}">
        <p14:creationId xmlns:p14="http://schemas.microsoft.com/office/powerpoint/2010/main" val="2063773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Now is the time: Study at the University of Birmingham | University of Birmingham">
            <a:hlinkClick r:id="" action="ppaction://media"/>
            <a:extLst>
              <a:ext uri="{FF2B5EF4-FFF2-40B4-BE49-F238E27FC236}">
                <a16:creationId xmlns:a16="http://schemas.microsoft.com/office/drawing/2014/main" id="{605E6F01-3FA4-E3FB-F2D7-8E3298CDEFF2}"/>
              </a:ext>
            </a:extLst>
          </p:cNvPr>
          <p:cNvPicPr>
            <a:picLocks noGrp="1" noRot="1" noChangeAspect="1"/>
          </p:cNvPicPr>
          <p:nvPr>
            <p:ph sz="half" idx="1"/>
            <a:videoFile r:link="rId1"/>
          </p:nvPr>
        </p:nvPicPr>
        <p:blipFill>
          <a:blip r:embed="rId3"/>
          <a:stretch>
            <a:fillRect/>
          </a:stretch>
        </p:blipFill>
        <p:spPr>
          <a:xfrm>
            <a:off x="0" y="-73087"/>
            <a:ext cx="12266364" cy="6931087"/>
          </a:xfrm>
          <a:prstGeom prst="rect">
            <a:avLst/>
          </a:prstGeom>
        </p:spPr>
      </p:pic>
    </p:spTree>
    <p:extLst>
      <p:ext uri="{BB962C8B-B14F-4D97-AF65-F5344CB8AC3E}">
        <p14:creationId xmlns:p14="http://schemas.microsoft.com/office/powerpoint/2010/main" val="364116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3715-7D16-98F2-3E24-7DF6A2693889}"/>
            </a:ext>
          </a:extLst>
        </p:cNvPr>
        <p:cNvGrpSpPr/>
        <p:nvPr/>
      </p:nvGrpSpPr>
      <p:grpSpPr>
        <a:xfrm>
          <a:off x="0" y="0"/>
          <a:ext cx="0" cy="0"/>
          <a:chOff x="0" y="0"/>
          <a:chExt cx="0" cy="0"/>
        </a:xfrm>
      </p:grpSpPr>
      <p:pic>
        <p:nvPicPr>
          <p:cNvPr id="8" name="Picture Placeholder 7" descr="Oliver Morgan, looking off camera wearing the medals he secured swimming&#10;">
            <a:extLst>
              <a:ext uri="{FF2B5EF4-FFF2-40B4-BE49-F238E27FC236}">
                <a16:creationId xmlns:a16="http://schemas.microsoft.com/office/drawing/2014/main" id="{30314E6E-2A37-D457-8BDD-DB7E5A1C0AB8}"/>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6369051" y="0"/>
            <a:ext cx="5822949" cy="6858000"/>
          </a:xfrm>
        </p:spPr>
      </p:pic>
      <p:sp>
        <p:nvSpPr>
          <p:cNvPr id="3" name="TextBox 2">
            <a:extLst>
              <a:ext uri="{FF2B5EF4-FFF2-40B4-BE49-F238E27FC236}">
                <a16:creationId xmlns:a16="http://schemas.microsoft.com/office/drawing/2014/main" id="{E0C1894D-9716-6C37-816E-DB7151FC6A5C}"/>
              </a:ext>
            </a:extLst>
          </p:cNvPr>
          <p:cNvSpPr txBox="1"/>
          <p:nvPr/>
        </p:nvSpPr>
        <p:spPr>
          <a:xfrm>
            <a:off x="6486525" y="6488668"/>
            <a:ext cx="5705475" cy="369332"/>
          </a:xfrm>
          <a:prstGeom prst="rect">
            <a:avLst/>
          </a:prstGeom>
          <a:solidFill>
            <a:schemeClr val="tx1">
              <a:lumMod val="25000"/>
              <a:lumOff val="75000"/>
              <a:alpha val="63685"/>
            </a:schemeClr>
          </a:solidFill>
        </p:spPr>
        <p:txBody>
          <a:bodyPr wrap="square" rtlCol="0">
            <a:spAutoFit/>
          </a:bodyPr>
          <a:lstStyle/>
          <a:p>
            <a:r>
              <a:rPr lang="en-GB" sz="1800" b="0" i="0" u="none" strike="noStrike">
                <a:effectLst/>
                <a:latin typeface="Arial" panose="020B0604020202020204" pitchFamily="34" charset="0"/>
              </a:rPr>
              <a:t>Oliver Morgan, Team GB, Paris Olympics 2024</a:t>
            </a:r>
            <a:endParaRPr lang="en-GB"/>
          </a:p>
        </p:txBody>
      </p:sp>
      <p:sp>
        <p:nvSpPr>
          <p:cNvPr id="2" name="TextBox 1">
            <a:extLst>
              <a:ext uri="{FF2B5EF4-FFF2-40B4-BE49-F238E27FC236}">
                <a16:creationId xmlns:a16="http://schemas.microsoft.com/office/drawing/2014/main" id="{566B59C3-B0C3-48FE-1191-000CAE103708}"/>
              </a:ext>
            </a:extLst>
          </p:cNvPr>
          <p:cNvSpPr txBox="1"/>
          <p:nvPr/>
        </p:nvSpPr>
        <p:spPr>
          <a:xfrm>
            <a:off x="502920" y="3908629"/>
            <a:ext cx="5593080" cy="1631216"/>
          </a:xfrm>
          <a:prstGeom prst="rect">
            <a:avLst/>
          </a:prstGeom>
          <a:noFill/>
        </p:spPr>
        <p:txBody>
          <a:bodyPr wrap="square" rtlCol="0">
            <a:spAutoFit/>
          </a:bodyPr>
          <a:lstStyle/>
          <a:p>
            <a:r>
              <a:rPr lang="en-GB" sz="2400" b="0" i="0" u="none" strike="noStrike">
                <a:solidFill>
                  <a:srgbClr val="F7F7F7"/>
                </a:solidFill>
                <a:effectLst/>
                <a:latin typeface="Arial" panose="020B0604020202020204" pitchFamily="34" charset="0"/>
              </a:rPr>
              <a:t>We are the most targeted UK university by top graduate employers </a:t>
            </a:r>
            <a:br>
              <a:rPr lang="en-GB" sz="1800" b="0" i="0" u="none" strike="noStrike">
                <a:solidFill>
                  <a:srgbClr val="F7F7F7"/>
                </a:solidFill>
                <a:effectLst/>
                <a:latin typeface="Arial" panose="020B0604020202020204" pitchFamily="34" charset="0"/>
              </a:rPr>
            </a:br>
            <a:br>
              <a:rPr lang="en-GB" sz="1800" b="0" i="0" u="none" strike="noStrike">
                <a:solidFill>
                  <a:srgbClr val="F7F7F7"/>
                </a:solidFill>
                <a:effectLst/>
                <a:latin typeface="Arial" panose="020B0604020202020204" pitchFamily="34" charset="0"/>
              </a:rPr>
            </a:br>
            <a:r>
              <a:rPr lang="en-GB" sz="1600" b="0" i="0" u="none" strike="noStrike">
                <a:solidFill>
                  <a:srgbClr val="F7F7F7"/>
                </a:solidFill>
                <a:effectLst/>
                <a:latin typeface="Arial" panose="020B0604020202020204" pitchFamily="34" charset="0"/>
              </a:rPr>
              <a:t>(High Fliers report, The Graduate Market 2024)</a:t>
            </a:r>
          </a:p>
          <a:p>
            <a:endParaRPr lang="en-GB">
              <a:solidFill>
                <a:srgbClr val="F7F7F7"/>
              </a:solidFill>
              <a:latin typeface="Arial" panose="020B0604020202020204" pitchFamily="34" charset="0"/>
            </a:endParaRPr>
          </a:p>
        </p:txBody>
      </p:sp>
      <p:sp>
        <p:nvSpPr>
          <p:cNvPr id="6" name="TextBox 5">
            <a:extLst>
              <a:ext uri="{FF2B5EF4-FFF2-40B4-BE49-F238E27FC236}">
                <a16:creationId xmlns:a16="http://schemas.microsoft.com/office/drawing/2014/main" id="{F89C315A-059E-5699-4D43-85057DB3B8B6}"/>
              </a:ext>
            </a:extLst>
          </p:cNvPr>
          <p:cNvSpPr txBox="1"/>
          <p:nvPr/>
        </p:nvSpPr>
        <p:spPr>
          <a:xfrm>
            <a:off x="502920" y="1940005"/>
            <a:ext cx="3288401" cy="1754326"/>
          </a:xfrm>
          <a:prstGeom prst="rect">
            <a:avLst/>
          </a:prstGeom>
          <a:noFill/>
        </p:spPr>
        <p:txBody>
          <a:bodyPr wrap="none" rtlCol="0">
            <a:spAutoFit/>
          </a:bodyPr>
          <a:lstStyle/>
          <a:p>
            <a:r>
              <a:rPr lang="en-GB" sz="5400">
                <a:solidFill>
                  <a:schemeClr val="bg1"/>
                </a:solidFill>
                <a:latin typeface="Times New Roman" panose="02020603050405020304" pitchFamily="18" charset="0"/>
                <a:cs typeface="Times New Roman" panose="02020603050405020304" pitchFamily="18" charset="0"/>
              </a:rPr>
              <a:t>Forged for </a:t>
            </a:r>
            <a:br>
              <a:rPr lang="en-GB" sz="5400">
                <a:solidFill>
                  <a:schemeClr val="bg1"/>
                </a:solidFill>
                <a:latin typeface="Times New Roman" panose="02020603050405020304" pitchFamily="18" charset="0"/>
                <a:cs typeface="Times New Roman" panose="02020603050405020304" pitchFamily="18" charset="0"/>
              </a:rPr>
            </a:br>
            <a:r>
              <a:rPr lang="en-GB" sz="5400">
                <a:solidFill>
                  <a:schemeClr val="bg1"/>
                </a:solidFill>
                <a:latin typeface="Times New Roman" panose="02020603050405020304" pitchFamily="18" charset="0"/>
                <a:cs typeface="Times New Roman" panose="02020603050405020304" pitchFamily="18" charset="0"/>
              </a:rPr>
              <a:t>the future.</a:t>
            </a:r>
            <a:r>
              <a:rPr lang="en-GB" sz="5400"/>
              <a:t>.</a:t>
            </a:r>
          </a:p>
        </p:txBody>
      </p:sp>
      <p:sp>
        <p:nvSpPr>
          <p:cNvPr id="4" name="Title 3">
            <a:extLst>
              <a:ext uri="{FF2B5EF4-FFF2-40B4-BE49-F238E27FC236}">
                <a16:creationId xmlns:a16="http://schemas.microsoft.com/office/drawing/2014/main" id="{EE48092F-CBA4-E8D4-59E8-F8A35150F6FC}"/>
              </a:ext>
            </a:extLst>
          </p:cNvPr>
          <p:cNvSpPr>
            <a:spLocks noGrp="1"/>
          </p:cNvSpPr>
          <p:nvPr>
            <p:ph type="title"/>
          </p:nvPr>
        </p:nvSpPr>
        <p:spPr>
          <a:xfrm>
            <a:off x="502920" y="628251"/>
            <a:ext cx="5593080" cy="1859456"/>
          </a:xfrm>
        </p:spPr>
        <p:txBody>
          <a:bodyPr/>
          <a:lstStyle/>
          <a:p>
            <a:r>
              <a:rPr lang="en-GB" sz="5400"/>
              <a:t>Built in Birmingham.</a:t>
            </a:r>
            <a:br>
              <a:rPr lang="en-GB" sz="5400"/>
            </a:br>
            <a:endParaRPr lang="en-GB" sz="5400"/>
          </a:p>
        </p:txBody>
      </p:sp>
    </p:spTree>
    <p:extLst>
      <p:ext uri="{BB962C8B-B14F-4D97-AF65-F5344CB8AC3E}">
        <p14:creationId xmlns:p14="http://schemas.microsoft.com/office/powerpoint/2010/main" val="4215791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wo students walking through the Dubai campus">
            <a:extLst>
              <a:ext uri="{FF2B5EF4-FFF2-40B4-BE49-F238E27FC236}">
                <a16:creationId xmlns:a16="http://schemas.microsoft.com/office/drawing/2014/main" id="{85EBE3B5-86C9-7C4F-4621-4417250C6C3A}"/>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l="-191"/>
          <a:stretch/>
        </p:blipFill>
        <p:spPr>
          <a:xfrm>
            <a:off x="-11151" y="0"/>
            <a:ext cx="5827131" cy="6858000"/>
          </a:xfrm>
        </p:spPr>
      </p:pic>
      <p:sp>
        <p:nvSpPr>
          <p:cNvPr id="3" name="Subtitle 2" descr="Two students walking in the atrium of the Dubai campus">
            <a:extLst>
              <a:ext uri="{FF2B5EF4-FFF2-40B4-BE49-F238E27FC236}">
                <a16:creationId xmlns:a16="http://schemas.microsoft.com/office/drawing/2014/main" id="{DF00B04D-3A89-A75D-CE60-DBD7B0943010}"/>
              </a:ext>
            </a:extLst>
          </p:cNvPr>
          <p:cNvSpPr>
            <a:spLocks noGrp="1"/>
          </p:cNvSpPr>
          <p:nvPr>
            <p:ph type="subTitle" idx="1"/>
          </p:nvPr>
        </p:nvSpPr>
        <p:spPr>
          <a:xfrm>
            <a:off x="6096000" y="1366236"/>
            <a:ext cx="5518130" cy="3872223"/>
          </a:xfrm>
        </p:spPr>
        <p:txBody>
          <a:bodyPr/>
          <a:lstStyle/>
          <a:p>
            <a:r>
              <a:rPr lang="en-US" sz="2000" dirty="0">
                <a:solidFill>
                  <a:schemeClr val="tx1"/>
                </a:solidFill>
                <a:effectLst/>
                <a:ea typeface="Calibri" panose="020F0502020204030204" pitchFamily="34" charset="0"/>
              </a:rPr>
              <a:t>In 2022 we established our state-of-the-art campus in Dubai furthering our dedication to providing world-leading research and informed university education.</a:t>
            </a:r>
            <a:r>
              <a:rPr lang="en-GB" sz="1600" dirty="0">
                <a:solidFill>
                  <a:schemeClr val="tx1"/>
                </a:solidFill>
                <a:effectLst/>
              </a:rPr>
              <a:t> </a:t>
            </a:r>
            <a:endParaRPr lang="en-GB" sz="2000" dirty="0">
              <a:solidFill>
                <a:schemeClr val="tx1"/>
              </a:solidFill>
              <a:ea typeface="Calibri" panose="020F0502020204030204" pitchFamily="34" charset="0"/>
            </a:endParaRPr>
          </a:p>
          <a:p>
            <a:endParaRPr lang="en-GB" dirty="0"/>
          </a:p>
          <a:p>
            <a:pPr marL="342900" indent="-342900">
              <a:buFont typeface="Wingdings" pitchFamily="2" charset="2"/>
              <a:buChar char="§"/>
            </a:pPr>
            <a:r>
              <a:rPr lang="en-GB" b="1" dirty="0"/>
              <a:t>1</a:t>
            </a:r>
            <a:r>
              <a:rPr lang="en-GB" b="1" baseline="30000" dirty="0"/>
              <a:t>st</a:t>
            </a:r>
            <a:r>
              <a:rPr lang="en-GB" b="1" dirty="0"/>
              <a:t> Global Top 100 </a:t>
            </a:r>
            <a:r>
              <a:rPr lang="en-GB" dirty="0"/>
              <a:t>university to open a campus in Dubai</a:t>
            </a:r>
          </a:p>
          <a:p>
            <a:pPr marL="342900" indent="-342900">
              <a:buFont typeface="Wingdings" pitchFamily="2" charset="2"/>
              <a:buChar char="§"/>
            </a:pPr>
            <a:r>
              <a:rPr lang="en-GB" dirty="0"/>
              <a:t>Over </a:t>
            </a:r>
            <a:r>
              <a:rPr lang="en-GB" b="1" dirty="0"/>
              <a:t>2,000 students</a:t>
            </a:r>
          </a:p>
          <a:p>
            <a:pPr marL="342900" indent="-342900">
              <a:buFont typeface="Wingdings" pitchFamily="2" charset="2"/>
              <a:buChar char="§"/>
            </a:pPr>
            <a:r>
              <a:rPr lang="en-GB" dirty="0"/>
              <a:t>Located in </a:t>
            </a:r>
            <a:r>
              <a:rPr lang="en-GB" b="1" dirty="0"/>
              <a:t>Dubai International </a:t>
            </a:r>
            <a:br>
              <a:rPr lang="en-GB" b="1" dirty="0"/>
            </a:br>
            <a:r>
              <a:rPr lang="en-GB" b="1" dirty="0"/>
              <a:t>Academic City</a:t>
            </a:r>
          </a:p>
          <a:p>
            <a:pPr marL="342900" indent="-342900">
              <a:buFont typeface="Wingdings" pitchFamily="2" charset="2"/>
              <a:buChar char="§"/>
            </a:pPr>
            <a:r>
              <a:rPr lang="en-GB" b="1" dirty="0"/>
              <a:t>Dubai Knowledge Partnership</a:t>
            </a:r>
            <a:r>
              <a:rPr lang="en-GB" dirty="0"/>
              <a:t> – a leading hub of innovation</a:t>
            </a:r>
          </a:p>
          <a:p>
            <a:endParaRPr lang="en-GB" dirty="0"/>
          </a:p>
        </p:txBody>
      </p:sp>
      <p:sp>
        <p:nvSpPr>
          <p:cNvPr id="4" name="Title 3">
            <a:extLst>
              <a:ext uri="{FF2B5EF4-FFF2-40B4-BE49-F238E27FC236}">
                <a16:creationId xmlns:a16="http://schemas.microsoft.com/office/drawing/2014/main" id="{C2E8D700-F101-558A-4EFC-D625B7C62371}"/>
              </a:ext>
            </a:extLst>
          </p:cNvPr>
          <p:cNvSpPr>
            <a:spLocks noGrp="1"/>
          </p:cNvSpPr>
          <p:nvPr>
            <p:ph type="title"/>
          </p:nvPr>
        </p:nvSpPr>
        <p:spPr/>
        <p:txBody>
          <a:bodyPr/>
          <a:lstStyle/>
          <a:p>
            <a:r>
              <a:rPr lang="en-GB"/>
              <a:t>A global university</a:t>
            </a:r>
          </a:p>
        </p:txBody>
      </p:sp>
    </p:spTree>
    <p:extLst>
      <p:ext uri="{BB962C8B-B14F-4D97-AF65-F5344CB8AC3E}">
        <p14:creationId xmlns:p14="http://schemas.microsoft.com/office/powerpoint/2010/main" val="3598773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n student playing American Football">
            <a:extLst>
              <a:ext uri="{FF2B5EF4-FFF2-40B4-BE49-F238E27FC236}">
                <a16:creationId xmlns:a16="http://schemas.microsoft.com/office/drawing/2014/main" id="{F78D08C6-3CB0-F1BD-36EF-BA52A45958F2}"/>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t="-414"/>
          <a:stretch/>
        </p:blipFill>
        <p:spPr>
          <a:xfrm>
            <a:off x="6280469" y="-92598"/>
            <a:ext cx="5911531" cy="6950598"/>
          </a:xfrm>
        </p:spPr>
      </p:pic>
      <p:sp>
        <p:nvSpPr>
          <p:cNvPr id="3" name="Subtitle 2">
            <a:extLst>
              <a:ext uri="{FF2B5EF4-FFF2-40B4-BE49-F238E27FC236}">
                <a16:creationId xmlns:a16="http://schemas.microsoft.com/office/drawing/2014/main" id="{E399FA76-548B-E10C-ACBC-D597029F8DED}"/>
              </a:ext>
            </a:extLst>
          </p:cNvPr>
          <p:cNvSpPr>
            <a:spLocks noGrp="1"/>
          </p:cNvSpPr>
          <p:nvPr>
            <p:ph type="subTitle" idx="1"/>
          </p:nvPr>
        </p:nvSpPr>
        <p:spPr>
          <a:xfrm>
            <a:off x="502920" y="1353396"/>
            <a:ext cx="5518130" cy="4254190"/>
          </a:xfrm>
        </p:spPr>
        <p:txBody>
          <a:bodyPr>
            <a:normAutofit/>
          </a:bodyPr>
          <a:lstStyle/>
          <a:p>
            <a:r>
              <a:rPr lang="en-GB"/>
              <a:t>Sport brings our diverse community together – whether you’re an elite athlete or just looking to find friends.</a:t>
            </a:r>
          </a:p>
          <a:p>
            <a:endParaRPr lang="en-GB"/>
          </a:p>
          <a:p>
            <a:pPr marL="342900" indent="-342900">
              <a:buFont typeface="Wingdings" pitchFamily="2" charset="2"/>
              <a:buChar char="§"/>
            </a:pPr>
            <a:r>
              <a:rPr lang="en-GB"/>
              <a:t>62 different sports clubs, from American Football to Ultimate Frisbee</a:t>
            </a:r>
            <a:br>
              <a:rPr lang="en-GB"/>
            </a:br>
            <a:endParaRPr lang="en-GB"/>
          </a:p>
          <a:p>
            <a:pPr marL="342900" indent="-342900">
              <a:buFont typeface="Wingdings" pitchFamily="2" charset="2"/>
              <a:buChar char="§"/>
            </a:pPr>
            <a:r>
              <a:rPr lang="en-GB"/>
              <a:t>Complete for one of the Top 10 universities for sport in the British University and Colleges Sport (BUCS) leagues</a:t>
            </a:r>
            <a:br>
              <a:rPr lang="en-GB"/>
            </a:br>
            <a:endParaRPr lang="en-GB"/>
          </a:p>
          <a:p>
            <a:pPr marL="342900" indent="-342900">
              <a:buFont typeface="Wingdings" pitchFamily="2" charset="2"/>
              <a:buChar char="§"/>
            </a:pPr>
            <a:r>
              <a:rPr lang="en-GB"/>
              <a:t>Sports &amp; Fitness club with world class facilities, including a 50-metre pool</a:t>
            </a:r>
          </a:p>
        </p:txBody>
      </p:sp>
      <p:sp>
        <p:nvSpPr>
          <p:cNvPr id="4" name="Title 3">
            <a:extLst>
              <a:ext uri="{FF2B5EF4-FFF2-40B4-BE49-F238E27FC236}">
                <a16:creationId xmlns:a16="http://schemas.microsoft.com/office/drawing/2014/main" id="{38E9B6DC-A9E8-B45E-D222-A47D4FB14FA6}"/>
              </a:ext>
            </a:extLst>
          </p:cNvPr>
          <p:cNvSpPr>
            <a:spLocks noGrp="1"/>
          </p:cNvSpPr>
          <p:nvPr>
            <p:ph type="title"/>
          </p:nvPr>
        </p:nvSpPr>
        <p:spPr/>
        <p:txBody>
          <a:bodyPr/>
          <a:lstStyle/>
          <a:p>
            <a:r>
              <a:rPr lang="en-GB"/>
              <a:t>Sport for everyone	</a:t>
            </a:r>
          </a:p>
        </p:txBody>
      </p:sp>
    </p:spTree>
    <p:extLst>
      <p:ext uri="{BB962C8B-B14F-4D97-AF65-F5344CB8AC3E}">
        <p14:creationId xmlns:p14="http://schemas.microsoft.com/office/powerpoint/2010/main" val="599841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5" descr="Birmingham Library">
            <a:extLst>
              <a:ext uri="{FF2B5EF4-FFF2-40B4-BE49-F238E27FC236}">
                <a16:creationId xmlns:a16="http://schemas.microsoft.com/office/drawing/2014/main" id="{80BCC8FC-05AB-BBCE-7411-D6FB2D2A5948}"/>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9" name="Subtitle 2">
            <a:extLst>
              <a:ext uri="{FF2B5EF4-FFF2-40B4-BE49-F238E27FC236}">
                <a16:creationId xmlns:a16="http://schemas.microsoft.com/office/drawing/2014/main" id="{5B5A6AC4-1119-8C1A-70F7-A679ED8BD476}"/>
              </a:ext>
            </a:extLst>
          </p:cNvPr>
          <p:cNvSpPr txBox="1">
            <a:spLocks/>
          </p:cNvSpPr>
          <p:nvPr/>
        </p:nvSpPr>
        <p:spPr>
          <a:xfrm>
            <a:off x="6096000" y="1486123"/>
            <a:ext cx="5518130" cy="387222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t>Our cosmopolitan city has a unique history and so much to see and do. It’s no wonder our students fall in love with the city and almost half decide to stay in the region after they graduate.</a:t>
            </a:r>
          </a:p>
          <a:p>
            <a:endParaRPr lang="en-GB"/>
          </a:p>
          <a:p>
            <a:r>
              <a:rPr lang="en-GB"/>
              <a:t>The UK’s second city, Birmingham is a vibrant place to live, with a rich culture and diverse community.</a:t>
            </a:r>
          </a:p>
          <a:p>
            <a:endParaRPr lang="en-GB"/>
          </a:p>
          <a:p>
            <a:r>
              <a:rPr lang="en-GB"/>
              <a:t>Birmingham is more than somewhere to study. It’s a place to get future ready. </a:t>
            </a:r>
          </a:p>
        </p:txBody>
      </p:sp>
      <p:sp>
        <p:nvSpPr>
          <p:cNvPr id="10" name="Title 3">
            <a:extLst>
              <a:ext uri="{FF2B5EF4-FFF2-40B4-BE49-F238E27FC236}">
                <a16:creationId xmlns:a16="http://schemas.microsoft.com/office/drawing/2014/main" id="{60FB921E-F9DB-2197-2F5A-7CF5CCA0273E}"/>
              </a:ext>
            </a:extLst>
          </p:cNvPr>
          <p:cNvSpPr txBox="1">
            <a:spLocks/>
          </p:cNvSpPr>
          <p:nvPr/>
        </p:nvSpPr>
        <p:spPr>
          <a:xfrm>
            <a:off x="6096000" y="532560"/>
            <a:ext cx="5518130" cy="5345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a:lstStyle>
          <a:p>
            <a:r>
              <a:rPr lang="en-GB" dirty="0"/>
              <a:t>Living in Birmingham</a:t>
            </a:r>
          </a:p>
        </p:txBody>
      </p:sp>
    </p:spTree>
    <p:extLst>
      <p:ext uri="{BB962C8B-B14F-4D97-AF65-F5344CB8AC3E}">
        <p14:creationId xmlns:p14="http://schemas.microsoft.com/office/powerpoint/2010/main" val="3490480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24F45-E6E2-D9CA-BDE5-B02CA50F8F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39C6CA-C4B3-C63B-402A-53F82FAF84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6858000"/>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117E74E5-1977-291D-92EC-299EB8DB53A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tretch>
            <a:fillRect/>
          </a:stretch>
        </p:blipFill>
        <p:spPr>
          <a:xfrm>
            <a:off x="430123" y="5833185"/>
            <a:ext cx="1932237" cy="481862"/>
          </a:xfrm>
          <a:prstGeom prst="rect">
            <a:avLst/>
          </a:prstGeom>
        </p:spPr>
      </p:pic>
      <p:sp>
        <p:nvSpPr>
          <p:cNvPr id="9" name="1. Title Placeholder">
            <a:extLst>
              <a:ext uri="{FF2B5EF4-FFF2-40B4-BE49-F238E27FC236}">
                <a16:creationId xmlns:a16="http://schemas.microsoft.com/office/drawing/2014/main" id="{9B9962C8-B6BD-C21E-C1F7-28B48BC8D82F}"/>
              </a:ext>
            </a:extLst>
          </p:cNvPr>
          <p:cNvSpPr txBox="1">
            <a:spLocks/>
          </p:cNvSpPr>
          <p:nvPr/>
        </p:nvSpPr>
        <p:spPr>
          <a:xfrm>
            <a:off x="438483" y="495587"/>
            <a:ext cx="5348168" cy="697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r>
              <a:rPr lang="en-US" dirty="0"/>
              <a:t>Our global community</a:t>
            </a:r>
          </a:p>
        </p:txBody>
      </p:sp>
      <p:sp>
        <p:nvSpPr>
          <p:cNvPr id="10" name="2. Subtitle Placeholder">
            <a:extLst>
              <a:ext uri="{FF2B5EF4-FFF2-40B4-BE49-F238E27FC236}">
                <a16:creationId xmlns:a16="http://schemas.microsoft.com/office/drawing/2014/main" id="{2F795FE5-C7F7-4D50-E77E-D3B40418404A}"/>
              </a:ext>
            </a:extLst>
          </p:cNvPr>
          <p:cNvSpPr txBox="1">
            <a:spLocks/>
          </p:cNvSpPr>
          <p:nvPr/>
        </p:nvSpPr>
        <p:spPr>
          <a:xfrm>
            <a:off x="406398" y="1346569"/>
            <a:ext cx="8593220" cy="108732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800">
                <a:ea typeface="Calibri" panose="020F0502020204030204" pitchFamily="34" charset="0"/>
              </a:rPr>
              <a:t>Our relationship with students continues long after they graduate, creating an inclusive and active global community who support the University in our determined efforts to be a force for good.</a:t>
            </a:r>
            <a:endParaRPr lang="en-GB" sz="1800">
              <a:ea typeface="Calibri" panose="020F0502020204030204" pitchFamily="34" charset="0"/>
            </a:endParaRPr>
          </a:p>
        </p:txBody>
      </p:sp>
      <p:sp>
        <p:nvSpPr>
          <p:cNvPr id="12" name="TextBox 11">
            <a:extLst>
              <a:ext uri="{FF2B5EF4-FFF2-40B4-BE49-F238E27FC236}">
                <a16:creationId xmlns:a16="http://schemas.microsoft.com/office/drawing/2014/main" id="{7FF1D2F4-FFD9-C805-D8A6-A8842C7C3276}"/>
              </a:ext>
            </a:extLst>
          </p:cNvPr>
          <p:cNvSpPr txBox="1"/>
          <p:nvPr/>
        </p:nvSpPr>
        <p:spPr>
          <a:xfrm>
            <a:off x="406398" y="2427124"/>
            <a:ext cx="2093230" cy="769441"/>
          </a:xfrm>
          <a:prstGeom prst="rect">
            <a:avLst/>
          </a:prstGeom>
          <a:noFill/>
        </p:spPr>
        <p:txBody>
          <a:bodyPr wrap="square" lIns="91440" tIns="45720" rIns="91440" bIns="45720" rtlCol="0" anchor="t">
            <a:spAutoFit/>
          </a:bodyPr>
          <a:lstStyle/>
          <a:p>
            <a:r>
              <a:rPr lang="en-US" sz="4400" b="1" dirty="0">
                <a:latin typeface="Times New Roman"/>
                <a:cs typeface="Times New Roman"/>
              </a:rPr>
              <a:t>408,958</a:t>
            </a:r>
            <a:endParaRPr lang="en-US" sz="4400"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A287916-C7B9-7373-A237-311F58309916}"/>
              </a:ext>
            </a:extLst>
          </p:cNvPr>
          <p:cNvCxnSpPr>
            <a:cxnSpLocks/>
          </p:cNvCxnSpPr>
          <p:nvPr/>
        </p:nvCxnSpPr>
        <p:spPr>
          <a:xfrm>
            <a:off x="2769830" y="2587082"/>
            <a:ext cx="0" cy="571175"/>
          </a:xfrm>
          <a:prstGeom prst="line">
            <a:avLst/>
          </a:prstGeom>
          <a:ln w="15875">
            <a:solidFill>
              <a:srgbClr val="D3B45C"/>
            </a:solidFill>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BC1F4AA0-6C6E-61FF-C78D-EA47EEE08839}"/>
              </a:ext>
            </a:extLst>
          </p:cNvPr>
          <p:cNvSpPr txBox="1"/>
          <p:nvPr/>
        </p:nvSpPr>
        <p:spPr>
          <a:xfrm>
            <a:off x="2907526" y="2433892"/>
            <a:ext cx="2018501" cy="769441"/>
          </a:xfrm>
          <a:prstGeom prst="rect">
            <a:avLst/>
          </a:prstGeom>
          <a:noFill/>
        </p:spPr>
        <p:txBody>
          <a:bodyPr wrap="none" lIns="91440" tIns="45720" rIns="91440" bIns="45720" rtlCol="0" anchor="t">
            <a:spAutoFit/>
          </a:bodyPr>
          <a:lstStyle/>
          <a:p>
            <a:r>
              <a:rPr lang="en-US" sz="4400" b="1" dirty="0">
                <a:latin typeface="Times New Roman"/>
                <a:cs typeface="Times New Roman"/>
              </a:rPr>
              <a:t>107,108</a:t>
            </a:r>
            <a:endParaRPr lang="en-US" sz="4400" baseline="30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382D6AC-3019-094D-AE15-804216328E9F}"/>
              </a:ext>
            </a:extLst>
          </p:cNvPr>
          <p:cNvSpPr txBox="1"/>
          <p:nvPr/>
        </p:nvSpPr>
        <p:spPr>
          <a:xfrm>
            <a:off x="2954708" y="3152874"/>
            <a:ext cx="1497526"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alumni</a:t>
            </a:r>
            <a:r>
              <a:rPr lang="en-US" sz="1100">
                <a:latin typeface="Arial" panose="020B0604020202020204" pitchFamily="34" charset="0"/>
                <a:cs typeface="Arial" panose="020B0604020202020204" pitchFamily="34" charset="0"/>
              </a:rPr>
              <a:t> live overseas</a:t>
            </a:r>
            <a:endParaRPr lang="en-US" sz="1100" b="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8B980D2-2369-545B-EE04-6C21E50E8C46}"/>
              </a:ext>
            </a:extLst>
          </p:cNvPr>
          <p:cNvSpPr txBox="1"/>
          <p:nvPr/>
        </p:nvSpPr>
        <p:spPr>
          <a:xfrm>
            <a:off x="7254371" y="2441554"/>
            <a:ext cx="2018501" cy="769441"/>
          </a:xfrm>
          <a:prstGeom prst="rect">
            <a:avLst/>
          </a:prstGeom>
          <a:noFill/>
        </p:spPr>
        <p:txBody>
          <a:bodyPr wrap="none" lIns="91440" tIns="45720" rIns="91440" bIns="45720" rtlCol="0" anchor="t">
            <a:spAutoFit/>
          </a:bodyPr>
          <a:lstStyle/>
          <a:p>
            <a:r>
              <a:rPr lang="en-US" sz="4400" b="1" dirty="0">
                <a:latin typeface="Times New Roman"/>
                <a:cs typeface="Times New Roman"/>
              </a:rPr>
              <a:t>250,000</a:t>
            </a:r>
            <a:endParaRPr lang="en-US" sz="4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3B69BE7-76B4-6963-60C9-7053DE1270C8}"/>
              </a:ext>
            </a:extLst>
          </p:cNvPr>
          <p:cNvSpPr txBox="1"/>
          <p:nvPr/>
        </p:nvSpPr>
        <p:spPr>
          <a:xfrm>
            <a:off x="7285199" y="3156388"/>
            <a:ext cx="2093230" cy="430887"/>
          </a:xfrm>
          <a:prstGeom prst="rect">
            <a:avLst/>
          </a:prstGeom>
          <a:noFill/>
        </p:spPr>
        <p:txBody>
          <a:bodyPr wrap="square" lIns="91440" tIns="45720" rIns="91440" bIns="45720" rtlCol="0" anchor="t">
            <a:spAutoFit/>
          </a:bodyPr>
          <a:lstStyle/>
          <a:p>
            <a:r>
              <a:rPr lang="en-US" sz="1100" dirty="0">
                <a:latin typeface="Arial"/>
                <a:cs typeface="Arial"/>
              </a:rPr>
              <a:t>hours alumni and supporters have volunteered (2023/24)</a:t>
            </a:r>
            <a:endParaRPr lang="en-US" sz="11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1400FB0-FBBE-AB4D-AD2E-0D471373BEB4}"/>
              </a:ext>
            </a:extLst>
          </p:cNvPr>
          <p:cNvSpPr txBox="1"/>
          <p:nvPr/>
        </p:nvSpPr>
        <p:spPr>
          <a:xfrm>
            <a:off x="5303815" y="2431273"/>
            <a:ext cx="3069595"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2000</a:t>
            </a:r>
            <a:endParaRPr lang="en-US" sz="44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85A74FB-3FBC-BDF2-BDBD-54F7B74FF72C}"/>
              </a:ext>
            </a:extLst>
          </p:cNvPr>
          <p:cNvSpPr txBox="1"/>
          <p:nvPr/>
        </p:nvSpPr>
        <p:spPr>
          <a:xfrm>
            <a:off x="5299081" y="3178428"/>
            <a:ext cx="1915186" cy="600164"/>
          </a:xfrm>
          <a:prstGeom prst="rect">
            <a:avLst/>
          </a:prstGeom>
          <a:noFill/>
        </p:spPr>
        <p:txBody>
          <a:bodyPr wrap="square" lIns="91440" tIns="45720" rIns="91440" bIns="45720" rtlCol="0" anchor="t">
            <a:spAutoFit/>
          </a:bodyPr>
          <a:lstStyle/>
          <a:p>
            <a:r>
              <a:rPr lang="en-US" sz="1100" dirty="0">
                <a:latin typeface="Arial"/>
                <a:cs typeface="Arial"/>
              </a:rPr>
              <a:t>alumni made donations</a:t>
            </a:r>
          </a:p>
          <a:p>
            <a:r>
              <a:rPr lang="en-US" sz="1100" dirty="0">
                <a:latin typeface="Arial"/>
                <a:cs typeface="Arial"/>
              </a:rPr>
              <a:t>to support scholarships </a:t>
            </a:r>
          </a:p>
          <a:p>
            <a:r>
              <a:rPr lang="en-US" sz="1100" dirty="0">
                <a:latin typeface="Arial"/>
                <a:cs typeface="Arial"/>
              </a:rPr>
              <a:t>for students (2023/24)</a:t>
            </a:r>
            <a:endParaRPr lang="en-US" sz="1100"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26D7381B-D9DC-1352-9EBB-DAE213E80349}"/>
              </a:ext>
            </a:extLst>
          </p:cNvPr>
          <p:cNvCxnSpPr>
            <a:cxnSpLocks/>
          </p:cNvCxnSpPr>
          <p:nvPr/>
        </p:nvCxnSpPr>
        <p:spPr>
          <a:xfrm>
            <a:off x="5065856" y="2546477"/>
            <a:ext cx="0" cy="571175"/>
          </a:xfrm>
          <a:prstGeom prst="line">
            <a:avLst/>
          </a:prstGeom>
          <a:ln w="15875">
            <a:solidFill>
              <a:srgbClr val="D3B45C"/>
            </a:solidFill>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29A1C7CC-9FB9-214D-ED12-E893BD65C63A}"/>
              </a:ext>
            </a:extLst>
          </p:cNvPr>
          <p:cNvSpPr txBox="1"/>
          <p:nvPr/>
        </p:nvSpPr>
        <p:spPr>
          <a:xfrm>
            <a:off x="455080" y="3100779"/>
            <a:ext cx="1438214" cy="461665"/>
          </a:xfrm>
          <a:prstGeom prst="rect">
            <a:avLst/>
          </a:prstGeom>
          <a:noFill/>
        </p:spPr>
        <p:txBody>
          <a:bodyPr wrap="none" lIns="91440" tIns="45720" rIns="91440" bIns="45720" rtlCol="0" anchor="t">
            <a:spAutoFit/>
          </a:bodyPr>
          <a:lstStyle/>
          <a:p>
            <a:r>
              <a:rPr lang="en-US" sz="1200">
                <a:latin typeface="Arial"/>
                <a:cs typeface="Arial"/>
              </a:rPr>
              <a:t>alumni, creating a </a:t>
            </a:r>
          </a:p>
          <a:p>
            <a:r>
              <a:rPr lang="en-US" sz="1200" b="1">
                <a:latin typeface="Arial"/>
                <a:cs typeface="Arial"/>
              </a:rPr>
              <a:t>global network</a:t>
            </a:r>
          </a:p>
        </p:txBody>
      </p:sp>
      <p:cxnSp>
        <p:nvCxnSpPr>
          <p:cNvPr id="4" name="Straight Connector 3">
            <a:extLst>
              <a:ext uri="{FF2B5EF4-FFF2-40B4-BE49-F238E27FC236}">
                <a16:creationId xmlns:a16="http://schemas.microsoft.com/office/drawing/2014/main" id="{0F756349-1D05-435D-0D34-73539B4EB3A2}"/>
              </a:ext>
            </a:extLst>
          </p:cNvPr>
          <p:cNvCxnSpPr>
            <a:cxnSpLocks/>
          </p:cNvCxnSpPr>
          <p:nvPr/>
        </p:nvCxnSpPr>
        <p:spPr>
          <a:xfrm>
            <a:off x="6980882" y="2576556"/>
            <a:ext cx="0" cy="571175"/>
          </a:xfrm>
          <a:prstGeom prst="line">
            <a:avLst/>
          </a:prstGeom>
          <a:ln w="15875">
            <a:solidFill>
              <a:srgbClr val="D3B45C"/>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5506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men dancing as part of the Africanize performance">
            <a:extLst>
              <a:ext uri="{FF2B5EF4-FFF2-40B4-BE49-F238E27FC236}">
                <a16:creationId xmlns:a16="http://schemas.microsoft.com/office/drawing/2014/main" id="{EA483DBB-FEB9-A59B-B3DD-F57DB2E855F5}"/>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11151" y="0"/>
            <a:ext cx="5827131" cy="6858000"/>
          </a:xfrm>
        </p:spPr>
      </p:pic>
      <p:sp>
        <p:nvSpPr>
          <p:cNvPr id="3" name="Subtitle 2">
            <a:extLst>
              <a:ext uri="{FF2B5EF4-FFF2-40B4-BE49-F238E27FC236}">
                <a16:creationId xmlns:a16="http://schemas.microsoft.com/office/drawing/2014/main" id="{6168F4A9-8DF0-677D-F49A-8E40DEB78933}"/>
              </a:ext>
            </a:extLst>
          </p:cNvPr>
          <p:cNvSpPr>
            <a:spLocks noGrp="1"/>
          </p:cNvSpPr>
          <p:nvPr>
            <p:ph type="subTitle" idx="1"/>
          </p:nvPr>
        </p:nvSpPr>
        <p:spPr>
          <a:xfrm>
            <a:off x="6096000" y="2148114"/>
            <a:ext cx="5518130" cy="3293545"/>
          </a:xfrm>
        </p:spPr>
        <p:txBody>
          <a:bodyPr/>
          <a:lstStyle/>
          <a:p>
            <a:r>
              <a:rPr lang="en-GB"/>
              <a:t>Our vision to make Birmingham the most plugged-in university in the world by building strong community connections through education, research, and collaboration.</a:t>
            </a:r>
          </a:p>
          <a:p>
            <a:endParaRPr lang="en-GB"/>
          </a:p>
          <a:p>
            <a:r>
              <a:rPr lang="en-GB"/>
              <a:t>Public and cultural engagement is central to our work and purpose.</a:t>
            </a:r>
          </a:p>
        </p:txBody>
      </p:sp>
      <p:sp>
        <p:nvSpPr>
          <p:cNvPr id="4" name="Title 3">
            <a:extLst>
              <a:ext uri="{FF2B5EF4-FFF2-40B4-BE49-F238E27FC236}">
                <a16:creationId xmlns:a16="http://schemas.microsoft.com/office/drawing/2014/main" id="{68E14ABA-0E08-64A6-0953-0F40AA4D53A7}"/>
              </a:ext>
            </a:extLst>
          </p:cNvPr>
          <p:cNvSpPr>
            <a:spLocks noGrp="1"/>
          </p:cNvSpPr>
          <p:nvPr>
            <p:ph type="title"/>
          </p:nvPr>
        </p:nvSpPr>
        <p:spPr>
          <a:xfrm>
            <a:off x="6096000" y="543301"/>
            <a:ext cx="5518130" cy="1270985"/>
          </a:xfrm>
        </p:spPr>
        <p:txBody>
          <a:bodyPr/>
          <a:lstStyle/>
          <a:p>
            <a:r>
              <a:rPr lang="en-GB" dirty="0"/>
              <a:t>Public and Cultural Engagement</a:t>
            </a:r>
          </a:p>
        </p:txBody>
      </p:sp>
    </p:spTree>
    <p:extLst>
      <p:ext uri="{BB962C8B-B14F-4D97-AF65-F5344CB8AC3E}">
        <p14:creationId xmlns:p14="http://schemas.microsoft.com/office/powerpoint/2010/main" val="3493526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3">
            <a:extLst>
              <a:ext uri="{FF2B5EF4-FFF2-40B4-BE49-F238E27FC236}">
                <a16:creationId xmlns:a16="http://schemas.microsoft.com/office/drawing/2014/main" id="{A5C83BB2-1324-5A55-26A7-D435EE170271}"/>
              </a:ext>
            </a:extLst>
          </p:cNvPr>
          <p:cNvSpPr txBox="1">
            <a:spLocks/>
          </p:cNvSpPr>
          <p:nvPr/>
        </p:nvSpPr>
        <p:spPr>
          <a:xfrm>
            <a:off x="8188770" y="3950474"/>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Winterbourne House and Garden</a:t>
            </a:r>
          </a:p>
        </p:txBody>
      </p:sp>
      <p:sp>
        <p:nvSpPr>
          <p:cNvPr id="49" name="Text Placeholder 3">
            <a:extLst>
              <a:ext uri="{FF2B5EF4-FFF2-40B4-BE49-F238E27FC236}">
                <a16:creationId xmlns:a16="http://schemas.microsoft.com/office/drawing/2014/main" id="{EBCC394C-2527-D2CA-9067-1FA82024FD58}"/>
              </a:ext>
            </a:extLst>
          </p:cNvPr>
          <p:cNvSpPr txBox="1">
            <a:spLocks/>
          </p:cNvSpPr>
          <p:nvPr/>
        </p:nvSpPr>
        <p:spPr>
          <a:xfrm>
            <a:off x="8192708" y="509836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Experience an Edwardian historic house and garden nestled in a leafy corner of Birmingham</a:t>
            </a:r>
          </a:p>
        </p:txBody>
      </p:sp>
      <p:sp>
        <p:nvSpPr>
          <p:cNvPr id="50" name="Text Placeholder 3">
            <a:extLst>
              <a:ext uri="{FF2B5EF4-FFF2-40B4-BE49-F238E27FC236}">
                <a16:creationId xmlns:a16="http://schemas.microsoft.com/office/drawing/2014/main" id="{AFE12AF2-7C8D-1E31-885B-B9507F73606E}"/>
              </a:ext>
            </a:extLst>
          </p:cNvPr>
          <p:cNvSpPr txBox="1">
            <a:spLocks/>
          </p:cNvSpPr>
          <p:nvPr/>
        </p:nvSpPr>
        <p:spPr>
          <a:xfrm>
            <a:off x="13094764" y="3950474"/>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err="1">
                <a:latin typeface="Times New Roman" panose="02020603050405020304" pitchFamily="18" charset="0"/>
                <a:cs typeface="Times New Roman" panose="02020603050405020304" pitchFamily="18" charset="0"/>
              </a:rPr>
              <a:t>Lapworth</a:t>
            </a:r>
            <a:r>
              <a:rPr lang="en-GB" sz="2400" b="1">
                <a:latin typeface="Times New Roman" panose="02020603050405020304" pitchFamily="18" charset="0"/>
                <a:cs typeface="Times New Roman" panose="02020603050405020304" pitchFamily="18" charset="0"/>
              </a:rPr>
              <a:t> Museum</a:t>
            </a:r>
          </a:p>
        </p:txBody>
      </p:sp>
      <p:sp>
        <p:nvSpPr>
          <p:cNvPr id="52" name="Text Placeholder 3">
            <a:extLst>
              <a:ext uri="{FF2B5EF4-FFF2-40B4-BE49-F238E27FC236}">
                <a16:creationId xmlns:a16="http://schemas.microsoft.com/office/drawing/2014/main" id="{71AC6A13-2A91-2131-64F3-CE77B53E9C65}"/>
              </a:ext>
            </a:extLst>
          </p:cNvPr>
          <p:cNvSpPr txBox="1">
            <a:spLocks/>
          </p:cNvSpPr>
          <p:nvPr/>
        </p:nvSpPr>
        <p:spPr>
          <a:xfrm>
            <a:off x="13102460" y="47689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From rocks and fossils to volcanoes, earthquakes, and even dinosaurs</a:t>
            </a:r>
          </a:p>
        </p:txBody>
      </p:sp>
      <p:sp>
        <p:nvSpPr>
          <p:cNvPr id="53" name="Text Placeholder 3">
            <a:extLst>
              <a:ext uri="{FF2B5EF4-FFF2-40B4-BE49-F238E27FC236}">
                <a16:creationId xmlns:a16="http://schemas.microsoft.com/office/drawing/2014/main" id="{3A8D7E62-0FCB-8732-5B9A-ED5ED5CAD690}"/>
              </a:ext>
            </a:extLst>
          </p:cNvPr>
          <p:cNvSpPr txBox="1">
            <a:spLocks/>
          </p:cNvSpPr>
          <p:nvPr/>
        </p:nvSpPr>
        <p:spPr>
          <a:xfrm>
            <a:off x="16751065" y="3950474"/>
            <a:ext cx="255293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Cadbury Research Library</a:t>
            </a:r>
          </a:p>
        </p:txBody>
      </p:sp>
      <p:sp>
        <p:nvSpPr>
          <p:cNvPr id="55" name="Text Placeholder 3">
            <a:extLst>
              <a:ext uri="{FF2B5EF4-FFF2-40B4-BE49-F238E27FC236}">
                <a16:creationId xmlns:a16="http://schemas.microsoft.com/office/drawing/2014/main" id="{BD0090C1-AF6B-7ED2-354F-14F3E9A1E462}"/>
              </a:ext>
            </a:extLst>
          </p:cNvPr>
          <p:cNvSpPr txBox="1">
            <a:spLocks/>
          </p:cNvSpPr>
          <p:nvPr/>
        </p:nvSpPr>
        <p:spPr>
          <a:xfrm>
            <a:off x="16762645" y="47689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extensive Special Collections of rare books, manuscripts, archives, photographs and more</a:t>
            </a:r>
          </a:p>
        </p:txBody>
      </p:sp>
      <p:sp>
        <p:nvSpPr>
          <p:cNvPr id="56" name="Text Placeholder 3">
            <a:extLst>
              <a:ext uri="{FF2B5EF4-FFF2-40B4-BE49-F238E27FC236}">
                <a16:creationId xmlns:a16="http://schemas.microsoft.com/office/drawing/2014/main" id="{688CBE48-C768-8858-8E15-565542BA9EEB}"/>
              </a:ext>
            </a:extLst>
          </p:cNvPr>
          <p:cNvSpPr txBox="1">
            <a:spLocks/>
          </p:cNvSpPr>
          <p:nvPr/>
        </p:nvSpPr>
        <p:spPr>
          <a:xfrm>
            <a:off x="20411250" y="3950474"/>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Bramall Music Building</a:t>
            </a:r>
          </a:p>
        </p:txBody>
      </p:sp>
      <p:sp>
        <p:nvSpPr>
          <p:cNvPr id="58" name="Text Placeholder 3">
            <a:extLst>
              <a:ext uri="{FF2B5EF4-FFF2-40B4-BE49-F238E27FC236}">
                <a16:creationId xmlns:a16="http://schemas.microsoft.com/office/drawing/2014/main" id="{7C402EDF-58F5-A40E-8892-8622F1210F98}"/>
              </a:ext>
            </a:extLst>
          </p:cNvPr>
          <p:cNvSpPr txBox="1">
            <a:spLocks/>
          </p:cNvSpPr>
          <p:nvPr/>
        </p:nvSpPr>
        <p:spPr>
          <a:xfrm>
            <a:off x="20415188" y="476827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State-of-the-art teaching and performance spaces, we attract visitors and artists from across the world</a:t>
            </a:r>
          </a:p>
        </p:txBody>
      </p:sp>
      <p:sp>
        <p:nvSpPr>
          <p:cNvPr id="59" name="Text Placeholder 3">
            <a:extLst>
              <a:ext uri="{FF2B5EF4-FFF2-40B4-BE49-F238E27FC236}">
                <a16:creationId xmlns:a16="http://schemas.microsoft.com/office/drawing/2014/main" id="{D7A6717B-BADF-7F21-D33F-A908AB6C9359}"/>
              </a:ext>
            </a:extLst>
          </p:cNvPr>
          <p:cNvSpPr txBox="1">
            <a:spLocks/>
          </p:cNvSpPr>
          <p:nvPr/>
        </p:nvSpPr>
        <p:spPr>
          <a:xfrm>
            <a:off x="25484884" y="3950474"/>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Research and Cultural Collections</a:t>
            </a:r>
          </a:p>
        </p:txBody>
      </p:sp>
      <p:sp>
        <p:nvSpPr>
          <p:cNvPr id="61" name="Text Placeholder 3">
            <a:extLst>
              <a:ext uri="{FF2B5EF4-FFF2-40B4-BE49-F238E27FC236}">
                <a16:creationId xmlns:a16="http://schemas.microsoft.com/office/drawing/2014/main" id="{00391254-6598-88BB-687B-83B8A78BD3DF}"/>
              </a:ext>
            </a:extLst>
          </p:cNvPr>
          <p:cNvSpPr txBox="1">
            <a:spLocks/>
          </p:cNvSpPr>
          <p:nvPr/>
        </p:nvSpPr>
        <p:spPr>
          <a:xfrm>
            <a:off x="25488822" y="511594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pic>
        <p:nvPicPr>
          <p:cNvPr id="93" name="Picture 92" descr="A dinosaur skeleton in a museum&#10;&#10;Description automatically generated">
            <a:extLst>
              <a:ext uri="{FF2B5EF4-FFF2-40B4-BE49-F238E27FC236}">
                <a16:creationId xmlns:a16="http://schemas.microsoft.com/office/drawing/2014/main" id="{41C1CD53-20A9-116D-0879-80D6B9897F46}"/>
              </a:ext>
            </a:extLst>
          </p:cNvPr>
          <p:cNvPicPr>
            <a:picLocks noChangeAspect="1"/>
          </p:cNvPicPr>
          <p:nvPr/>
        </p:nvPicPr>
        <p:blipFill>
          <a:blip r:embed="rId3"/>
          <a:stretch>
            <a:fillRect/>
          </a:stretch>
        </p:blipFill>
        <p:spPr>
          <a:xfrm>
            <a:off x="13139551" y="1427504"/>
            <a:ext cx="2157269" cy="2450775"/>
          </a:xfrm>
          <a:prstGeom prst="rect">
            <a:avLst/>
          </a:prstGeom>
        </p:spPr>
      </p:pic>
      <p:pic>
        <p:nvPicPr>
          <p:cNvPr id="95" name="Picture 94" descr="Close-up of a book cover&#10;&#10;Description automatically generated">
            <a:extLst>
              <a:ext uri="{FF2B5EF4-FFF2-40B4-BE49-F238E27FC236}">
                <a16:creationId xmlns:a16="http://schemas.microsoft.com/office/drawing/2014/main" id="{149F71CA-7E10-0AD1-ED87-8518E969DFE3}"/>
              </a:ext>
            </a:extLst>
          </p:cNvPr>
          <p:cNvPicPr>
            <a:picLocks noChangeAspect="1"/>
          </p:cNvPicPr>
          <p:nvPr/>
        </p:nvPicPr>
        <p:blipFill>
          <a:blip r:embed="rId4"/>
          <a:stretch>
            <a:fillRect/>
          </a:stretch>
        </p:blipFill>
        <p:spPr>
          <a:xfrm>
            <a:off x="16815408" y="1381898"/>
            <a:ext cx="2162712" cy="2456958"/>
          </a:xfrm>
          <a:prstGeom prst="rect">
            <a:avLst/>
          </a:prstGeom>
        </p:spPr>
      </p:pic>
      <p:pic>
        <p:nvPicPr>
          <p:cNvPr id="97" name="Picture 96" descr="A stage with wooden seats and lights&#10;&#10;Description automatically generated with medium confidence">
            <a:extLst>
              <a:ext uri="{FF2B5EF4-FFF2-40B4-BE49-F238E27FC236}">
                <a16:creationId xmlns:a16="http://schemas.microsoft.com/office/drawing/2014/main" id="{84542B7C-D009-ED31-8252-6E011B6270C6}"/>
              </a:ext>
            </a:extLst>
          </p:cNvPr>
          <p:cNvPicPr>
            <a:picLocks noChangeAspect="1"/>
          </p:cNvPicPr>
          <p:nvPr/>
        </p:nvPicPr>
        <p:blipFill>
          <a:blip r:embed="rId5"/>
          <a:stretch>
            <a:fillRect/>
          </a:stretch>
        </p:blipFill>
        <p:spPr>
          <a:xfrm>
            <a:off x="20496708" y="1378807"/>
            <a:ext cx="2152940" cy="2446856"/>
          </a:xfrm>
          <a:prstGeom prst="rect">
            <a:avLst/>
          </a:prstGeom>
        </p:spPr>
      </p:pic>
      <p:pic>
        <p:nvPicPr>
          <p:cNvPr id="99" name="Picture 98" descr="A statue of a person&#10;&#10;Description automatically generated">
            <a:extLst>
              <a:ext uri="{FF2B5EF4-FFF2-40B4-BE49-F238E27FC236}">
                <a16:creationId xmlns:a16="http://schemas.microsoft.com/office/drawing/2014/main" id="{F7F341D1-FDEB-716F-DE30-3ADFC9C42F83}"/>
              </a:ext>
            </a:extLst>
          </p:cNvPr>
          <p:cNvPicPr>
            <a:picLocks noChangeAspect="1"/>
          </p:cNvPicPr>
          <p:nvPr/>
        </p:nvPicPr>
        <p:blipFill>
          <a:blip r:embed="rId6"/>
          <a:stretch>
            <a:fillRect/>
          </a:stretch>
        </p:blipFill>
        <p:spPr>
          <a:xfrm>
            <a:off x="25536348" y="1389290"/>
            <a:ext cx="2136399" cy="2436373"/>
          </a:xfrm>
          <a:prstGeom prst="rect">
            <a:avLst/>
          </a:prstGeom>
        </p:spPr>
      </p:pic>
      <p:pic>
        <p:nvPicPr>
          <p:cNvPr id="71" name="Picture 70" descr="Winterbourne House and Gardens in the summer">
            <a:extLst>
              <a:ext uri="{FF2B5EF4-FFF2-40B4-BE49-F238E27FC236}">
                <a16:creationId xmlns:a16="http://schemas.microsoft.com/office/drawing/2014/main" id="{A360C9AA-B647-1794-DB83-66C41277937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8192708" y="1378807"/>
            <a:ext cx="2231452" cy="2499472"/>
          </a:xfrm>
          <a:prstGeom prst="rect">
            <a:avLst/>
          </a:prstGeom>
        </p:spPr>
      </p:pic>
      <p:sp>
        <p:nvSpPr>
          <p:cNvPr id="46" name="Text Placeholder 3">
            <a:extLst>
              <a:ext uri="{FF2B5EF4-FFF2-40B4-BE49-F238E27FC236}">
                <a16:creationId xmlns:a16="http://schemas.microsoft.com/office/drawing/2014/main" id="{A2BD87E8-557A-5782-A14D-F3A3E6C6DCF1}"/>
              </a:ext>
            </a:extLst>
          </p:cNvPr>
          <p:cNvSpPr txBox="1">
            <a:spLocks/>
          </p:cNvSpPr>
          <p:nvPr/>
        </p:nvSpPr>
        <p:spPr>
          <a:xfrm>
            <a:off x="4532523" y="47689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 leading art gallery and concert hall within its Grade 1 listed building</a:t>
            </a:r>
          </a:p>
        </p:txBody>
      </p:sp>
      <p:sp>
        <p:nvSpPr>
          <p:cNvPr id="44" name="Text Placeholder 3">
            <a:extLst>
              <a:ext uri="{FF2B5EF4-FFF2-40B4-BE49-F238E27FC236}">
                <a16:creationId xmlns:a16="http://schemas.microsoft.com/office/drawing/2014/main" id="{CD732313-571C-0CCD-1B1A-54066A77CC44}"/>
              </a:ext>
            </a:extLst>
          </p:cNvPr>
          <p:cNvSpPr txBox="1">
            <a:spLocks/>
          </p:cNvSpPr>
          <p:nvPr/>
        </p:nvSpPr>
        <p:spPr>
          <a:xfrm>
            <a:off x="4528585" y="3950474"/>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Barber Institute of Fine Art</a:t>
            </a:r>
          </a:p>
        </p:txBody>
      </p:sp>
      <p:pic>
        <p:nvPicPr>
          <p:cNvPr id="69" name="Picture 68" descr="Barber Institute of Fine Art with the sun shining behind ">
            <a:extLst>
              <a:ext uri="{FF2B5EF4-FFF2-40B4-BE49-F238E27FC236}">
                <a16:creationId xmlns:a16="http://schemas.microsoft.com/office/drawing/2014/main" id="{085C06F0-7E32-96C9-E60E-4EFD132949FF}"/>
              </a:ext>
            </a:extLst>
          </p:cNvPr>
          <p:cNvPicPr>
            <a:picLocks noChangeAspect="1"/>
          </p:cNvPicPr>
          <p:nvPr/>
        </p:nvPicPr>
        <p:blipFill>
          <a:blip r:embed="rId8"/>
          <a:stretch>
            <a:fillRect/>
          </a:stretch>
        </p:blipFill>
        <p:spPr>
          <a:xfrm>
            <a:off x="4604136" y="1378807"/>
            <a:ext cx="2163723" cy="2464444"/>
          </a:xfrm>
          <a:prstGeom prst="rect">
            <a:avLst/>
          </a:prstGeom>
        </p:spPr>
      </p:pic>
      <p:sp>
        <p:nvSpPr>
          <p:cNvPr id="30" name="Text Placeholder 3">
            <a:extLst>
              <a:ext uri="{FF2B5EF4-FFF2-40B4-BE49-F238E27FC236}">
                <a16:creationId xmlns:a16="http://schemas.microsoft.com/office/drawing/2014/main" id="{02F27C43-3AE8-CE2F-791C-98BCD1319A9F}"/>
              </a:ext>
            </a:extLst>
          </p:cNvPr>
          <p:cNvSpPr txBox="1">
            <a:spLocks/>
          </p:cNvSpPr>
          <p:nvPr/>
        </p:nvSpPr>
        <p:spPr>
          <a:xfrm>
            <a:off x="876222" y="4426062"/>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sp>
        <p:nvSpPr>
          <p:cNvPr id="4" name="Text Placeholder 3">
            <a:extLst>
              <a:ext uri="{FF2B5EF4-FFF2-40B4-BE49-F238E27FC236}">
                <a16:creationId xmlns:a16="http://schemas.microsoft.com/office/drawing/2014/main" id="{D4002D77-4429-F3B7-B335-419B10B3BFC8}"/>
              </a:ext>
            </a:extLst>
          </p:cNvPr>
          <p:cNvSpPr>
            <a:spLocks noGrp="1"/>
          </p:cNvSpPr>
          <p:nvPr>
            <p:ph type="body" sz="quarter" idx="20"/>
          </p:nvPr>
        </p:nvSpPr>
        <p:spPr>
          <a:xfrm>
            <a:off x="872284" y="3950474"/>
            <a:ext cx="2316965" cy="354696"/>
          </a:xfrm>
        </p:spPr>
        <p:txBody>
          <a:bodyPr/>
          <a:lstStyle/>
          <a:p>
            <a:r>
              <a:rPr lang="en-GB" sz="2400" b="1">
                <a:latin typeface="Times New Roman" panose="02020603050405020304" pitchFamily="18" charset="0"/>
                <a:cs typeface="Times New Roman" panose="02020603050405020304" pitchFamily="18" charset="0"/>
              </a:rPr>
              <a:t>The Exchange</a:t>
            </a:r>
          </a:p>
        </p:txBody>
      </p:sp>
      <p:pic>
        <p:nvPicPr>
          <p:cNvPr id="29" name="Picture 28" descr="The Exchange building in the sunlight">
            <a:extLst>
              <a:ext uri="{FF2B5EF4-FFF2-40B4-BE49-F238E27FC236}">
                <a16:creationId xmlns:a16="http://schemas.microsoft.com/office/drawing/2014/main" id="{06ED3672-7F24-C1E2-3504-560DF7A5BB2B}"/>
              </a:ext>
            </a:extLst>
          </p:cNvPr>
          <p:cNvPicPr>
            <a:picLocks noChangeAspect="1"/>
          </p:cNvPicPr>
          <p:nvPr/>
        </p:nvPicPr>
        <p:blipFill>
          <a:blip r:embed="rId9"/>
          <a:stretch>
            <a:fillRect/>
          </a:stretch>
        </p:blipFill>
        <p:spPr>
          <a:xfrm>
            <a:off x="957743" y="1384990"/>
            <a:ext cx="2149931" cy="2450775"/>
          </a:xfrm>
          <a:prstGeom prst="rect">
            <a:avLst/>
          </a:prstGeom>
        </p:spPr>
      </p:pic>
      <p:sp>
        <p:nvSpPr>
          <p:cNvPr id="2" name="Title 1">
            <a:extLst>
              <a:ext uri="{FF2B5EF4-FFF2-40B4-BE49-F238E27FC236}">
                <a16:creationId xmlns:a16="http://schemas.microsoft.com/office/drawing/2014/main" id="{67ACB248-174F-779E-F0D8-32AA235E244D}"/>
              </a:ext>
            </a:extLst>
          </p:cNvPr>
          <p:cNvSpPr>
            <a:spLocks noGrp="1"/>
          </p:cNvSpPr>
          <p:nvPr>
            <p:ph type="title"/>
          </p:nvPr>
        </p:nvSpPr>
        <p:spPr/>
        <p:txBody>
          <a:bodyPr/>
          <a:lstStyle/>
          <a:p>
            <a:r>
              <a:rPr lang="en-GB"/>
              <a:t>Our cultural destinations</a:t>
            </a:r>
          </a:p>
        </p:txBody>
      </p:sp>
    </p:spTree>
    <p:extLst>
      <p:ext uri="{BB962C8B-B14F-4D97-AF65-F5344CB8AC3E}">
        <p14:creationId xmlns:p14="http://schemas.microsoft.com/office/powerpoint/2010/main" val="209977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7DE99-24DB-952D-FFEB-D221111A7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E9FCF-861E-9D50-8133-4D8143AE0A8D}"/>
              </a:ext>
            </a:extLst>
          </p:cNvPr>
          <p:cNvSpPr>
            <a:spLocks noGrp="1"/>
          </p:cNvSpPr>
          <p:nvPr>
            <p:ph type="title"/>
          </p:nvPr>
        </p:nvSpPr>
        <p:spPr/>
        <p:txBody>
          <a:bodyPr/>
          <a:lstStyle/>
          <a:p>
            <a:r>
              <a:rPr lang="en-GB"/>
              <a:t>Our cultural destinations</a:t>
            </a:r>
          </a:p>
        </p:txBody>
      </p:sp>
      <p:sp>
        <p:nvSpPr>
          <p:cNvPr id="4" name="Text Placeholder 3">
            <a:extLst>
              <a:ext uri="{FF2B5EF4-FFF2-40B4-BE49-F238E27FC236}">
                <a16:creationId xmlns:a16="http://schemas.microsoft.com/office/drawing/2014/main" id="{8DCF0292-88C1-3E91-FED2-A7E11AC7AC6D}"/>
              </a:ext>
            </a:extLst>
          </p:cNvPr>
          <p:cNvSpPr>
            <a:spLocks noGrp="1"/>
          </p:cNvSpPr>
          <p:nvPr>
            <p:ph type="body" sz="quarter" idx="20"/>
          </p:nvPr>
        </p:nvSpPr>
        <p:spPr>
          <a:xfrm>
            <a:off x="-11192716" y="3910490"/>
            <a:ext cx="2316965" cy="354696"/>
          </a:xfrm>
        </p:spPr>
        <p:txBody>
          <a:bodyPr/>
          <a:lstStyle/>
          <a:p>
            <a:r>
              <a:rPr lang="en-GB" sz="2400" b="1">
                <a:latin typeface="Times New Roman" panose="02020603050405020304" pitchFamily="18" charset="0"/>
                <a:cs typeface="Times New Roman" panose="02020603050405020304" pitchFamily="18" charset="0"/>
              </a:rPr>
              <a:t>The Exchange</a:t>
            </a:r>
          </a:p>
        </p:txBody>
      </p:sp>
      <p:pic>
        <p:nvPicPr>
          <p:cNvPr id="29" name="Picture 28" descr="A building with columns and a large building with a large building in the background&#10;&#10;Description automatically generated">
            <a:extLst>
              <a:ext uri="{FF2B5EF4-FFF2-40B4-BE49-F238E27FC236}">
                <a16:creationId xmlns:a16="http://schemas.microsoft.com/office/drawing/2014/main" id="{C0AB42A8-1406-15C9-0F77-BAF9C15F3131}"/>
              </a:ext>
            </a:extLst>
          </p:cNvPr>
          <p:cNvPicPr>
            <a:picLocks noChangeAspect="1"/>
          </p:cNvPicPr>
          <p:nvPr/>
        </p:nvPicPr>
        <p:blipFill>
          <a:blip r:embed="rId3"/>
          <a:stretch>
            <a:fillRect/>
          </a:stretch>
        </p:blipFill>
        <p:spPr>
          <a:xfrm>
            <a:off x="-11107257" y="1345006"/>
            <a:ext cx="2149931" cy="2450775"/>
          </a:xfrm>
          <a:prstGeom prst="rect">
            <a:avLst/>
          </a:prstGeom>
        </p:spPr>
      </p:pic>
      <p:sp>
        <p:nvSpPr>
          <p:cNvPr id="30" name="Text Placeholder 3">
            <a:extLst>
              <a:ext uri="{FF2B5EF4-FFF2-40B4-BE49-F238E27FC236}">
                <a16:creationId xmlns:a16="http://schemas.microsoft.com/office/drawing/2014/main" id="{EC99E6EC-8C22-FA24-F417-4535F2A33C56}"/>
              </a:ext>
            </a:extLst>
          </p:cNvPr>
          <p:cNvSpPr txBox="1">
            <a:spLocks/>
          </p:cNvSpPr>
          <p:nvPr/>
        </p:nvSpPr>
        <p:spPr>
          <a:xfrm>
            <a:off x="-11188778" y="43860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sp>
        <p:nvSpPr>
          <p:cNvPr id="44" name="Text Placeholder 3">
            <a:extLst>
              <a:ext uri="{FF2B5EF4-FFF2-40B4-BE49-F238E27FC236}">
                <a16:creationId xmlns:a16="http://schemas.microsoft.com/office/drawing/2014/main" id="{05CA8126-DE40-E039-FC96-2AB6F431C9FF}"/>
              </a:ext>
            </a:extLst>
          </p:cNvPr>
          <p:cNvSpPr txBox="1">
            <a:spLocks/>
          </p:cNvSpPr>
          <p:nvPr/>
        </p:nvSpPr>
        <p:spPr>
          <a:xfrm>
            <a:off x="-7536415" y="3910490"/>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Barber Institute of Fine Art</a:t>
            </a:r>
          </a:p>
        </p:txBody>
      </p:sp>
      <p:sp>
        <p:nvSpPr>
          <p:cNvPr id="46" name="Text Placeholder 3">
            <a:extLst>
              <a:ext uri="{FF2B5EF4-FFF2-40B4-BE49-F238E27FC236}">
                <a16:creationId xmlns:a16="http://schemas.microsoft.com/office/drawing/2014/main" id="{F591B72B-3848-1E78-4EAF-F3F2B9D58B4F}"/>
              </a:ext>
            </a:extLst>
          </p:cNvPr>
          <p:cNvSpPr txBox="1">
            <a:spLocks/>
          </p:cNvSpPr>
          <p:nvPr/>
        </p:nvSpPr>
        <p:spPr>
          <a:xfrm>
            <a:off x="-7532477" y="47289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leading art gallery and concert hall within its Grad—1 listed building</a:t>
            </a:r>
          </a:p>
        </p:txBody>
      </p:sp>
      <p:sp>
        <p:nvSpPr>
          <p:cNvPr id="47" name="Text Placeholder 3">
            <a:extLst>
              <a:ext uri="{FF2B5EF4-FFF2-40B4-BE49-F238E27FC236}">
                <a16:creationId xmlns:a16="http://schemas.microsoft.com/office/drawing/2014/main" id="{E4EA2EC1-B033-38AA-D6B3-3811E6F81592}"/>
              </a:ext>
            </a:extLst>
          </p:cNvPr>
          <p:cNvSpPr txBox="1">
            <a:spLocks/>
          </p:cNvSpPr>
          <p:nvPr/>
        </p:nvSpPr>
        <p:spPr>
          <a:xfrm>
            <a:off x="-3876230" y="3910490"/>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Winterbourne House and Garden</a:t>
            </a:r>
          </a:p>
        </p:txBody>
      </p:sp>
      <p:sp>
        <p:nvSpPr>
          <p:cNvPr id="49" name="Text Placeholder 3">
            <a:extLst>
              <a:ext uri="{FF2B5EF4-FFF2-40B4-BE49-F238E27FC236}">
                <a16:creationId xmlns:a16="http://schemas.microsoft.com/office/drawing/2014/main" id="{6477D7E2-C238-C772-5D5A-C09D9AAF8EEE}"/>
              </a:ext>
            </a:extLst>
          </p:cNvPr>
          <p:cNvSpPr txBox="1">
            <a:spLocks/>
          </p:cNvSpPr>
          <p:nvPr/>
        </p:nvSpPr>
        <p:spPr>
          <a:xfrm>
            <a:off x="-3872292" y="5058384"/>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Experience an Edwardian historic house and garden nestled in a leafy corner of Birmingham</a:t>
            </a:r>
          </a:p>
        </p:txBody>
      </p:sp>
      <p:sp>
        <p:nvSpPr>
          <p:cNvPr id="50" name="Text Placeholder 3">
            <a:extLst>
              <a:ext uri="{FF2B5EF4-FFF2-40B4-BE49-F238E27FC236}">
                <a16:creationId xmlns:a16="http://schemas.microsoft.com/office/drawing/2014/main" id="{8F866B3B-A846-49AE-F96B-6E6C90F565E4}"/>
              </a:ext>
            </a:extLst>
          </p:cNvPr>
          <p:cNvSpPr txBox="1">
            <a:spLocks/>
          </p:cNvSpPr>
          <p:nvPr/>
        </p:nvSpPr>
        <p:spPr>
          <a:xfrm>
            <a:off x="1029764" y="3910490"/>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err="1">
                <a:latin typeface="Times New Roman" panose="02020603050405020304" pitchFamily="18" charset="0"/>
                <a:cs typeface="Times New Roman" panose="02020603050405020304" pitchFamily="18" charset="0"/>
              </a:rPr>
              <a:t>Lapworth</a:t>
            </a:r>
            <a:r>
              <a:rPr lang="en-GB" sz="2400" b="1">
                <a:latin typeface="Times New Roman" panose="02020603050405020304" pitchFamily="18" charset="0"/>
                <a:cs typeface="Times New Roman" panose="02020603050405020304" pitchFamily="18" charset="0"/>
              </a:rPr>
              <a:t> Museum</a:t>
            </a:r>
          </a:p>
        </p:txBody>
      </p:sp>
      <p:sp>
        <p:nvSpPr>
          <p:cNvPr id="52" name="Text Placeholder 3">
            <a:extLst>
              <a:ext uri="{FF2B5EF4-FFF2-40B4-BE49-F238E27FC236}">
                <a16:creationId xmlns:a16="http://schemas.microsoft.com/office/drawing/2014/main" id="{BEC8B6D1-256C-C7D7-36A9-4C4774E142E5}"/>
              </a:ext>
            </a:extLst>
          </p:cNvPr>
          <p:cNvSpPr txBox="1">
            <a:spLocks/>
          </p:cNvSpPr>
          <p:nvPr/>
        </p:nvSpPr>
        <p:spPr>
          <a:xfrm>
            <a:off x="1037460" y="47289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From rocks and fossils to volcanoes, earthquakes, and even dinosaurs</a:t>
            </a:r>
          </a:p>
        </p:txBody>
      </p:sp>
      <p:sp>
        <p:nvSpPr>
          <p:cNvPr id="53" name="Text Placeholder 3">
            <a:extLst>
              <a:ext uri="{FF2B5EF4-FFF2-40B4-BE49-F238E27FC236}">
                <a16:creationId xmlns:a16="http://schemas.microsoft.com/office/drawing/2014/main" id="{30E6F29E-48A5-7F5B-EAE8-D08467FEB970}"/>
              </a:ext>
            </a:extLst>
          </p:cNvPr>
          <p:cNvSpPr txBox="1">
            <a:spLocks/>
          </p:cNvSpPr>
          <p:nvPr/>
        </p:nvSpPr>
        <p:spPr>
          <a:xfrm>
            <a:off x="4686065" y="3910490"/>
            <a:ext cx="255293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Cadbury Research Library</a:t>
            </a:r>
          </a:p>
        </p:txBody>
      </p:sp>
      <p:sp>
        <p:nvSpPr>
          <p:cNvPr id="55" name="Text Placeholder 3">
            <a:extLst>
              <a:ext uri="{FF2B5EF4-FFF2-40B4-BE49-F238E27FC236}">
                <a16:creationId xmlns:a16="http://schemas.microsoft.com/office/drawing/2014/main" id="{A198C000-2A61-3849-00EE-76F5EDA9DD13}"/>
              </a:ext>
            </a:extLst>
          </p:cNvPr>
          <p:cNvSpPr txBox="1">
            <a:spLocks/>
          </p:cNvSpPr>
          <p:nvPr/>
        </p:nvSpPr>
        <p:spPr>
          <a:xfrm>
            <a:off x="4697645" y="472897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extensive Special Collections of rare books, manuscripts, archives, photographs and more</a:t>
            </a:r>
          </a:p>
        </p:txBody>
      </p:sp>
      <p:sp>
        <p:nvSpPr>
          <p:cNvPr id="56" name="Text Placeholder 3">
            <a:extLst>
              <a:ext uri="{FF2B5EF4-FFF2-40B4-BE49-F238E27FC236}">
                <a16:creationId xmlns:a16="http://schemas.microsoft.com/office/drawing/2014/main" id="{74664F5C-8CE7-40B4-CB67-D3EBCE85C5D2}"/>
              </a:ext>
            </a:extLst>
          </p:cNvPr>
          <p:cNvSpPr txBox="1">
            <a:spLocks/>
          </p:cNvSpPr>
          <p:nvPr/>
        </p:nvSpPr>
        <p:spPr>
          <a:xfrm>
            <a:off x="8346250" y="3910490"/>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Bramall Music Building</a:t>
            </a:r>
          </a:p>
        </p:txBody>
      </p:sp>
      <p:sp>
        <p:nvSpPr>
          <p:cNvPr id="58" name="Text Placeholder 3">
            <a:extLst>
              <a:ext uri="{FF2B5EF4-FFF2-40B4-BE49-F238E27FC236}">
                <a16:creationId xmlns:a16="http://schemas.microsoft.com/office/drawing/2014/main" id="{8ECB2913-1A32-83CB-E5B6-99CFB1CFBF5E}"/>
              </a:ext>
            </a:extLst>
          </p:cNvPr>
          <p:cNvSpPr txBox="1">
            <a:spLocks/>
          </p:cNvSpPr>
          <p:nvPr/>
        </p:nvSpPr>
        <p:spPr>
          <a:xfrm>
            <a:off x="8350188" y="4728288"/>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State-of-the-art teaching and performance spaces, we attract visitors and artists from across the world</a:t>
            </a:r>
          </a:p>
        </p:txBody>
      </p:sp>
      <p:sp>
        <p:nvSpPr>
          <p:cNvPr id="59" name="Text Placeholder 3">
            <a:extLst>
              <a:ext uri="{FF2B5EF4-FFF2-40B4-BE49-F238E27FC236}">
                <a16:creationId xmlns:a16="http://schemas.microsoft.com/office/drawing/2014/main" id="{5E9E3E18-3E1E-48D3-C505-33CBC7FAD9D6}"/>
              </a:ext>
            </a:extLst>
          </p:cNvPr>
          <p:cNvSpPr txBox="1">
            <a:spLocks/>
          </p:cNvSpPr>
          <p:nvPr/>
        </p:nvSpPr>
        <p:spPr>
          <a:xfrm>
            <a:off x="12439063" y="3900615"/>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Research and Cultural Collections</a:t>
            </a:r>
          </a:p>
        </p:txBody>
      </p:sp>
      <p:sp>
        <p:nvSpPr>
          <p:cNvPr id="61" name="Text Placeholder 3">
            <a:extLst>
              <a:ext uri="{FF2B5EF4-FFF2-40B4-BE49-F238E27FC236}">
                <a16:creationId xmlns:a16="http://schemas.microsoft.com/office/drawing/2014/main" id="{63952D7F-BC37-3652-E90A-580B4325B922}"/>
              </a:ext>
            </a:extLst>
          </p:cNvPr>
          <p:cNvSpPr txBox="1">
            <a:spLocks/>
          </p:cNvSpPr>
          <p:nvPr/>
        </p:nvSpPr>
        <p:spPr>
          <a:xfrm>
            <a:off x="12443001" y="5066083"/>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pic>
        <p:nvPicPr>
          <p:cNvPr id="69" name="Picture 68" descr="A building with stairs leading to the entrance&#10;&#10;Description automatically generated">
            <a:extLst>
              <a:ext uri="{FF2B5EF4-FFF2-40B4-BE49-F238E27FC236}">
                <a16:creationId xmlns:a16="http://schemas.microsoft.com/office/drawing/2014/main" id="{5787E440-4E25-8C31-34DB-BE910F5C1283}"/>
              </a:ext>
            </a:extLst>
          </p:cNvPr>
          <p:cNvPicPr>
            <a:picLocks noChangeAspect="1"/>
          </p:cNvPicPr>
          <p:nvPr/>
        </p:nvPicPr>
        <p:blipFill>
          <a:blip r:embed="rId4"/>
          <a:stretch>
            <a:fillRect/>
          </a:stretch>
        </p:blipFill>
        <p:spPr>
          <a:xfrm>
            <a:off x="-7460864" y="1338823"/>
            <a:ext cx="2163723" cy="2464444"/>
          </a:xfrm>
          <a:prstGeom prst="rect">
            <a:avLst/>
          </a:prstGeom>
        </p:spPr>
      </p:pic>
      <p:pic>
        <p:nvPicPr>
          <p:cNvPr id="71" name="Picture 70" descr="A brick house with a garden&#10;&#10;Description automatically generated">
            <a:extLst>
              <a:ext uri="{FF2B5EF4-FFF2-40B4-BE49-F238E27FC236}">
                <a16:creationId xmlns:a16="http://schemas.microsoft.com/office/drawing/2014/main" id="{56888D76-AEB3-901A-CF9A-B1DF79157FE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872292" y="1338823"/>
            <a:ext cx="2231452" cy="2499472"/>
          </a:xfrm>
          <a:prstGeom prst="rect">
            <a:avLst/>
          </a:prstGeom>
        </p:spPr>
      </p:pic>
      <p:pic>
        <p:nvPicPr>
          <p:cNvPr id="93" name="Picture 92" descr="The Lapworth Museum dinosaur skeleton">
            <a:extLst>
              <a:ext uri="{FF2B5EF4-FFF2-40B4-BE49-F238E27FC236}">
                <a16:creationId xmlns:a16="http://schemas.microsoft.com/office/drawing/2014/main" id="{70A3A133-6B5D-A524-5E21-6E3BD9C3EDC2}"/>
              </a:ext>
            </a:extLst>
          </p:cNvPr>
          <p:cNvPicPr>
            <a:picLocks noChangeAspect="1"/>
          </p:cNvPicPr>
          <p:nvPr/>
        </p:nvPicPr>
        <p:blipFill>
          <a:blip r:embed="rId6"/>
          <a:stretch>
            <a:fillRect/>
          </a:stretch>
        </p:blipFill>
        <p:spPr>
          <a:xfrm>
            <a:off x="1074551" y="1387520"/>
            <a:ext cx="2157269" cy="2450775"/>
          </a:xfrm>
          <a:prstGeom prst="rect">
            <a:avLst/>
          </a:prstGeom>
        </p:spPr>
      </p:pic>
      <p:pic>
        <p:nvPicPr>
          <p:cNvPr id="95" name="Picture 94" descr="Close-up of a book cover&#10;">
            <a:extLst>
              <a:ext uri="{FF2B5EF4-FFF2-40B4-BE49-F238E27FC236}">
                <a16:creationId xmlns:a16="http://schemas.microsoft.com/office/drawing/2014/main" id="{0600AD85-4BA1-184E-6BD9-A3AEE0E227D9}"/>
              </a:ext>
            </a:extLst>
          </p:cNvPr>
          <p:cNvPicPr>
            <a:picLocks noChangeAspect="1"/>
          </p:cNvPicPr>
          <p:nvPr/>
        </p:nvPicPr>
        <p:blipFill>
          <a:blip r:embed="rId7"/>
          <a:stretch>
            <a:fillRect/>
          </a:stretch>
        </p:blipFill>
        <p:spPr>
          <a:xfrm>
            <a:off x="4750408" y="1341914"/>
            <a:ext cx="2162712" cy="2456958"/>
          </a:xfrm>
          <a:prstGeom prst="rect">
            <a:avLst/>
          </a:prstGeom>
        </p:spPr>
      </p:pic>
      <p:pic>
        <p:nvPicPr>
          <p:cNvPr id="97" name="Picture 96" descr="The Bramall Music Building empty stage">
            <a:extLst>
              <a:ext uri="{FF2B5EF4-FFF2-40B4-BE49-F238E27FC236}">
                <a16:creationId xmlns:a16="http://schemas.microsoft.com/office/drawing/2014/main" id="{0BE315AF-A5FD-5E5F-A604-034A28436784}"/>
              </a:ext>
            </a:extLst>
          </p:cNvPr>
          <p:cNvPicPr>
            <a:picLocks noChangeAspect="1"/>
          </p:cNvPicPr>
          <p:nvPr/>
        </p:nvPicPr>
        <p:blipFill>
          <a:blip r:embed="rId8"/>
          <a:stretch>
            <a:fillRect/>
          </a:stretch>
        </p:blipFill>
        <p:spPr>
          <a:xfrm>
            <a:off x="8431708" y="1338823"/>
            <a:ext cx="2152940" cy="2446856"/>
          </a:xfrm>
          <a:prstGeom prst="rect">
            <a:avLst/>
          </a:prstGeom>
        </p:spPr>
      </p:pic>
      <p:pic>
        <p:nvPicPr>
          <p:cNvPr id="99" name="Picture 98" descr="A statue of a person&#10;&#10;Description automatically generated">
            <a:extLst>
              <a:ext uri="{FF2B5EF4-FFF2-40B4-BE49-F238E27FC236}">
                <a16:creationId xmlns:a16="http://schemas.microsoft.com/office/drawing/2014/main" id="{80B006CA-42AC-CF9A-8CD8-98B41E439A68}"/>
              </a:ext>
            </a:extLst>
          </p:cNvPr>
          <p:cNvPicPr>
            <a:picLocks noChangeAspect="1"/>
          </p:cNvPicPr>
          <p:nvPr/>
        </p:nvPicPr>
        <p:blipFill>
          <a:blip r:embed="rId9"/>
          <a:stretch>
            <a:fillRect/>
          </a:stretch>
        </p:blipFill>
        <p:spPr>
          <a:xfrm>
            <a:off x="12490527" y="1339431"/>
            <a:ext cx="2136399" cy="2436373"/>
          </a:xfrm>
          <a:prstGeom prst="rect">
            <a:avLst/>
          </a:prstGeom>
        </p:spPr>
      </p:pic>
    </p:spTree>
    <p:extLst>
      <p:ext uri="{BB962C8B-B14F-4D97-AF65-F5344CB8AC3E}">
        <p14:creationId xmlns:p14="http://schemas.microsoft.com/office/powerpoint/2010/main" val="324025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FDFFB-14AE-FC81-EB5E-0F44A0DCA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FBF1AA-64A0-ADC6-6C91-C218455AEBF9}"/>
              </a:ext>
            </a:extLst>
          </p:cNvPr>
          <p:cNvSpPr>
            <a:spLocks noGrp="1"/>
          </p:cNvSpPr>
          <p:nvPr>
            <p:ph type="title"/>
          </p:nvPr>
        </p:nvSpPr>
        <p:spPr/>
        <p:txBody>
          <a:bodyPr/>
          <a:lstStyle/>
          <a:p>
            <a:r>
              <a:rPr lang="en-GB"/>
              <a:t>Our cultural destinations</a:t>
            </a:r>
          </a:p>
        </p:txBody>
      </p:sp>
      <p:sp>
        <p:nvSpPr>
          <p:cNvPr id="4" name="Text Placeholder 3">
            <a:extLst>
              <a:ext uri="{FF2B5EF4-FFF2-40B4-BE49-F238E27FC236}">
                <a16:creationId xmlns:a16="http://schemas.microsoft.com/office/drawing/2014/main" id="{C57DCD6F-1B2E-9FDE-152F-BDD42CDB392E}"/>
              </a:ext>
            </a:extLst>
          </p:cNvPr>
          <p:cNvSpPr>
            <a:spLocks noGrp="1"/>
          </p:cNvSpPr>
          <p:nvPr>
            <p:ph type="body" sz="quarter" idx="20"/>
          </p:nvPr>
        </p:nvSpPr>
        <p:spPr>
          <a:xfrm>
            <a:off x="-14990993" y="3945659"/>
            <a:ext cx="2316965" cy="354696"/>
          </a:xfrm>
        </p:spPr>
        <p:txBody>
          <a:bodyPr/>
          <a:lstStyle/>
          <a:p>
            <a:r>
              <a:rPr lang="en-GB" sz="2400" b="1">
                <a:latin typeface="Times New Roman" panose="02020603050405020304" pitchFamily="18" charset="0"/>
                <a:cs typeface="Times New Roman" panose="02020603050405020304" pitchFamily="18" charset="0"/>
              </a:rPr>
              <a:t>The Exchange</a:t>
            </a:r>
          </a:p>
        </p:txBody>
      </p:sp>
      <p:pic>
        <p:nvPicPr>
          <p:cNvPr id="29" name="Picture 28" descr="A building with columns and a large building with a large building in the background&#10;&#10;Description automatically generated">
            <a:extLst>
              <a:ext uri="{FF2B5EF4-FFF2-40B4-BE49-F238E27FC236}">
                <a16:creationId xmlns:a16="http://schemas.microsoft.com/office/drawing/2014/main" id="{45413B91-35ED-9634-5C98-AF23BC436EFC}"/>
              </a:ext>
            </a:extLst>
          </p:cNvPr>
          <p:cNvPicPr>
            <a:picLocks noChangeAspect="1"/>
          </p:cNvPicPr>
          <p:nvPr/>
        </p:nvPicPr>
        <p:blipFill>
          <a:blip r:embed="rId3"/>
          <a:stretch>
            <a:fillRect/>
          </a:stretch>
        </p:blipFill>
        <p:spPr>
          <a:xfrm>
            <a:off x="-14905534" y="1380175"/>
            <a:ext cx="2149931" cy="2450775"/>
          </a:xfrm>
          <a:prstGeom prst="rect">
            <a:avLst/>
          </a:prstGeom>
        </p:spPr>
      </p:pic>
      <p:sp>
        <p:nvSpPr>
          <p:cNvPr id="30" name="Text Placeholder 3">
            <a:extLst>
              <a:ext uri="{FF2B5EF4-FFF2-40B4-BE49-F238E27FC236}">
                <a16:creationId xmlns:a16="http://schemas.microsoft.com/office/drawing/2014/main" id="{DEC8B8A3-BA54-C518-B5E3-8D00480FA507}"/>
              </a:ext>
            </a:extLst>
          </p:cNvPr>
          <p:cNvSpPr txBox="1">
            <a:spLocks/>
          </p:cNvSpPr>
          <p:nvPr/>
        </p:nvSpPr>
        <p:spPr>
          <a:xfrm>
            <a:off x="-14987055" y="44212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sp>
        <p:nvSpPr>
          <p:cNvPr id="44" name="Text Placeholder 3">
            <a:extLst>
              <a:ext uri="{FF2B5EF4-FFF2-40B4-BE49-F238E27FC236}">
                <a16:creationId xmlns:a16="http://schemas.microsoft.com/office/drawing/2014/main" id="{A50419B8-2A9B-924F-BAA6-AD01B770C85D}"/>
              </a:ext>
            </a:extLst>
          </p:cNvPr>
          <p:cNvSpPr txBox="1">
            <a:spLocks/>
          </p:cNvSpPr>
          <p:nvPr/>
        </p:nvSpPr>
        <p:spPr>
          <a:xfrm>
            <a:off x="-11334692" y="3945659"/>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Barber Institute of Fine Art</a:t>
            </a:r>
          </a:p>
        </p:txBody>
      </p:sp>
      <p:sp>
        <p:nvSpPr>
          <p:cNvPr id="46" name="Text Placeholder 3">
            <a:extLst>
              <a:ext uri="{FF2B5EF4-FFF2-40B4-BE49-F238E27FC236}">
                <a16:creationId xmlns:a16="http://schemas.microsoft.com/office/drawing/2014/main" id="{7DDC37BA-2519-703C-37F8-3F94B7F319B1}"/>
              </a:ext>
            </a:extLst>
          </p:cNvPr>
          <p:cNvSpPr txBox="1">
            <a:spLocks/>
          </p:cNvSpPr>
          <p:nvPr/>
        </p:nvSpPr>
        <p:spPr>
          <a:xfrm>
            <a:off x="-11330754" y="47641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 leading art gallery and concert hall within its Grad—1 listed building</a:t>
            </a:r>
          </a:p>
        </p:txBody>
      </p:sp>
      <p:sp>
        <p:nvSpPr>
          <p:cNvPr id="47" name="Text Placeholder 3">
            <a:extLst>
              <a:ext uri="{FF2B5EF4-FFF2-40B4-BE49-F238E27FC236}">
                <a16:creationId xmlns:a16="http://schemas.microsoft.com/office/drawing/2014/main" id="{A95AF6D0-2B40-8659-E457-23ACF30D3D33}"/>
              </a:ext>
            </a:extLst>
          </p:cNvPr>
          <p:cNvSpPr txBox="1">
            <a:spLocks/>
          </p:cNvSpPr>
          <p:nvPr/>
        </p:nvSpPr>
        <p:spPr>
          <a:xfrm>
            <a:off x="-7674507" y="3945659"/>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Winterbourne House and Garden</a:t>
            </a:r>
          </a:p>
        </p:txBody>
      </p:sp>
      <p:sp>
        <p:nvSpPr>
          <p:cNvPr id="49" name="Text Placeholder 3">
            <a:extLst>
              <a:ext uri="{FF2B5EF4-FFF2-40B4-BE49-F238E27FC236}">
                <a16:creationId xmlns:a16="http://schemas.microsoft.com/office/drawing/2014/main" id="{63C52507-E7DF-4A55-A4E9-47EC708B569A}"/>
              </a:ext>
            </a:extLst>
          </p:cNvPr>
          <p:cNvSpPr txBox="1">
            <a:spLocks/>
          </p:cNvSpPr>
          <p:nvPr/>
        </p:nvSpPr>
        <p:spPr>
          <a:xfrm>
            <a:off x="-7670569" y="5093553"/>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Experience an Edwardian historic house and garden nestled in a leafy corner of Birmingham</a:t>
            </a:r>
          </a:p>
        </p:txBody>
      </p:sp>
      <p:sp>
        <p:nvSpPr>
          <p:cNvPr id="50" name="Text Placeholder 3">
            <a:extLst>
              <a:ext uri="{FF2B5EF4-FFF2-40B4-BE49-F238E27FC236}">
                <a16:creationId xmlns:a16="http://schemas.microsoft.com/office/drawing/2014/main" id="{1B266CD3-BB4A-8F06-3C12-BE4EBD51FAFB}"/>
              </a:ext>
            </a:extLst>
          </p:cNvPr>
          <p:cNvSpPr txBox="1">
            <a:spLocks/>
          </p:cNvSpPr>
          <p:nvPr/>
        </p:nvSpPr>
        <p:spPr>
          <a:xfrm>
            <a:off x="-2768513" y="3945659"/>
            <a:ext cx="245641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err="1">
                <a:latin typeface="Times New Roman" panose="02020603050405020304" pitchFamily="18" charset="0"/>
                <a:cs typeface="Times New Roman" panose="02020603050405020304" pitchFamily="18" charset="0"/>
              </a:rPr>
              <a:t>Lapworth</a:t>
            </a:r>
            <a:r>
              <a:rPr lang="en-GB" sz="2400" b="1">
                <a:latin typeface="Times New Roman" panose="02020603050405020304" pitchFamily="18" charset="0"/>
                <a:cs typeface="Times New Roman" panose="02020603050405020304" pitchFamily="18" charset="0"/>
              </a:rPr>
              <a:t> Museum</a:t>
            </a:r>
          </a:p>
        </p:txBody>
      </p:sp>
      <p:sp>
        <p:nvSpPr>
          <p:cNvPr id="52" name="Text Placeholder 3">
            <a:extLst>
              <a:ext uri="{FF2B5EF4-FFF2-40B4-BE49-F238E27FC236}">
                <a16:creationId xmlns:a16="http://schemas.microsoft.com/office/drawing/2014/main" id="{8ED16E45-46F0-E14B-0C04-D76FC8F67B54}"/>
              </a:ext>
            </a:extLst>
          </p:cNvPr>
          <p:cNvSpPr txBox="1">
            <a:spLocks/>
          </p:cNvSpPr>
          <p:nvPr/>
        </p:nvSpPr>
        <p:spPr>
          <a:xfrm>
            <a:off x="-2760817" y="47641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From rocks and fossils to volcanoes, earthquakes, and even dinosaurs</a:t>
            </a:r>
          </a:p>
        </p:txBody>
      </p:sp>
      <p:sp>
        <p:nvSpPr>
          <p:cNvPr id="53" name="Text Placeholder 3">
            <a:extLst>
              <a:ext uri="{FF2B5EF4-FFF2-40B4-BE49-F238E27FC236}">
                <a16:creationId xmlns:a16="http://schemas.microsoft.com/office/drawing/2014/main" id="{80794D79-829C-4E9D-3078-84935261A028}"/>
              </a:ext>
            </a:extLst>
          </p:cNvPr>
          <p:cNvSpPr txBox="1">
            <a:spLocks/>
          </p:cNvSpPr>
          <p:nvPr/>
        </p:nvSpPr>
        <p:spPr>
          <a:xfrm>
            <a:off x="887788" y="3945659"/>
            <a:ext cx="255293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Cadbury Research Library</a:t>
            </a:r>
          </a:p>
        </p:txBody>
      </p:sp>
      <p:sp>
        <p:nvSpPr>
          <p:cNvPr id="55" name="Text Placeholder 3">
            <a:extLst>
              <a:ext uri="{FF2B5EF4-FFF2-40B4-BE49-F238E27FC236}">
                <a16:creationId xmlns:a16="http://schemas.microsoft.com/office/drawing/2014/main" id="{1EF2C0EC-0D17-7924-8EBC-BEA4EDE1D7BF}"/>
              </a:ext>
            </a:extLst>
          </p:cNvPr>
          <p:cNvSpPr txBox="1">
            <a:spLocks/>
          </p:cNvSpPr>
          <p:nvPr/>
        </p:nvSpPr>
        <p:spPr>
          <a:xfrm>
            <a:off x="899368" y="476414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extensive Special Collections of rare books, manuscripts, archives, photographs and more</a:t>
            </a:r>
          </a:p>
        </p:txBody>
      </p:sp>
      <p:sp>
        <p:nvSpPr>
          <p:cNvPr id="56" name="Text Placeholder 3">
            <a:extLst>
              <a:ext uri="{FF2B5EF4-FFF2-40B4-BE49-F238E27FC236}">
                <a16:creationId xmlns:a16="http://schemas.microsoft.com/office/drawing/2014/main" id="{9E01BC17-FD47-FFCD-BC40-DCFD381FC3AC}"/>
              </a:ext>
            </a:extLst>
          </p:cNvPr>
          <p:cNvSpPr txBox="1">
            <a:spLocks/>
          </p:cNvSpPr>
          <p:nvPr/>
        </p:nvSpPr>
        <p:spPr>
          <a:xfrm>
            <a:off x="4547973" y="3945659"/>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Bramall Music Building</a:t>
            </a:r>
          </a:p>
        </p:txBody>
      </p:sp>
      <p:sp>
        <p:nvSpPr>
          <p:cNvPr id="58" name="Text Placeholder 3">
            <a:extLst>
              <a:ext uri="{FF2B5EF4-FFF2-40B4-BE49-F238E27FC236}">
                <a16:creationId xmlns:a16="http://schemas.microsoft.com/office/drawing/2014/main" id="{471AECF9-2326-2329-4528-828D6D280B9E}"/>
              </a:ext>
            </a:extLst>
          </p:cNvPr>
          <p:cNvSpPr txBox="1">
            <a:spLocks/>
          </p:cNvSpPr>
          <p:nvPr/>
        </p:nvSpPr>
        <p:spPr>
          <a:xfrm>
            <a:off x="4551911" y="4763457"/>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State-of-the-art teaching and performance spaces, we attract visitors and artists from across the world</a:t>
            </a:r>
          </a:p>
        </p:txBody>
      </p:sp>
      <p:sp>
        <p:nvSpPr>
          <p:cNvPr id="59" name="Text Placeholder 3">
            <a:extLst>
              <a:ext uri="{FF2B5EF4-FFF2-40B4-BE49-F238E27FC236}">
                <a16:creationId xmlns:a16="http://schemas.microsoft.com/office/drawing/2014/main" id="{6A73E084-945B-89E5-7857-766586D2C196}"/>
              </a:ext>
            </a:extLst>
          </p:cNvPr>
          <p:cNvSpPr txBox="1">
            <a:spLocks/>
          </p:cNvSpPr>
          <p:nvPr/>
        </p:nvSpPr>
        <p:spPr>
          <a:xfrm>
            <a:off x="8377773" y="3928085"/>
            <a:ext cx="2316965" cy="35469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b="1">
                <a:latin typeface="Times New Roman" panose="02020603050405020304" pitchFamily="18" charset="0"/>
                <a:cs typeface="Times New Roman" panose="02020603050405020304" pitchFamily="18" charset="0"/>
              </a:rPr>
              <a:t>Research and Cultural Collections</a:t>
            </a:r>
          </a:p>
        </p:txBody>
      </p:sp>
      <p:sp>
        <p:nvSpPr>
          <p:cNvPr id="61" name="Text Placeholder 3">
            <a:extLst>
              <a:ext uri="{FF2B5EF4-FFF2-40B4-BE49-F238E27FC236}">
                <a16:creationId xmlns:a16="http://schemas.microsoft.com/office/drawing/2014/main" id="{81228974-1CA2-6309-44CE-3A298F966469}"/>
              </a:ext>
            </a:extLst>
          </p:cNvPr>
          <p:cNvSpPr txBox="1">
            <a:spLocks/>
          </p:cNvSpPr>
          <p:nvPr/>
        </p:nvSpPr>
        <p:spPr>
          <a:xfrm>
            <a:off x="8381711" y="5093553"/>
            <a:ext cx="2231452" cy="101441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Our city-centre venue for free exhibitions, activities and events through the lens of University research</a:t>
            </a:r>
          </a:p>
        </p:txBody>
      </p:sp>
      <p:pic>
        <p:nvPicPr>
          <p:cNvPr id="69" name="Picture 68" descr="A building with stairs leading to the entrance&#10;&#10;Description automatically generated">
            <a:extLst>
              <a:ext uri="{FF2B5EF4-FFF2-40B4-BE49-F238E27FC236}">
                <a16:creationId xmlns:a16="http://schemas.microsoft.com/office/drawing/2014/main" id="{6622C9F1-0969-303A-8FC9-CFE1C40FA44D}"/>
              </a:ext>
            </a:extLst>
          </p:cNvPr>
          <p:cNvPicPr>
            <a:picLocks noChangeAspect="1"/>
          </p:cNvPicPr>
          <p:nvPr/>
        </p:nvPicPr>
        <p:blipFill>
          <a:blip r:embed="rId4"/>
          <a:stretch>
            <a:fillRect/>
          </a:stretch>
        </p:blipFill>
        <p:spPr>
          <a:xfrm>
            <a:off x="-11259141" y="1373992"/>
            <a:ext cx="2163723" cy="2464444"/>
          </a:xfrm>
          <a:prstGeom prst="rect">
            <a:avLst/>
          </a:prstGeom>
        </p:spPr>
      </p:pic>
      <p:pic>
        <p:nvPicPr>
          <p:cNvPr id="71" name="Picture 70" descr="A brick house with a garden&#10;&#10;Description automatically generated">
            <a:extLst>
              <a:ext uri="{FF2B5EF4-FFF2-40B4-BE49-F238E27FC236}">
                <a16:creationId xmlns:a16="http://schemas.microsoft.com/office/drawing/2014/main" id="{0582B41F-20EE-36B3-8794-CFDEA163BC2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70569" y="1373992"/>
            <a:ext cx="2231452" cy="2499472"/>
          </a:xfrm>
          <a:prstGeom prst="rect">
            <a:avLst/>
          </a:prstGeom>
        </p:spPr>
      </p:pic>
      <p:pic>
        <p:nvPicPr>
          <p:cNvPr id="93" name="Picture 92" descr="A dinosaur skeleton in a museum&#10;&#10;Description automatically generated">
            <a:extLst>
              <a:ext uri="{FF2B5EF4-FFF2-40B4-BE49-F238E27FC236}">
                <a16:creationId xmlns:a16="http://schemas.microsoft.com/office/drawing/2014/main" id="{92D163D0-F55D-F25F-EB5C-6931CB5A9783}"/>
              </a:ext>
            </a:extLst>
          </p:cNvPr>
          <p:cNvPicPr>
            <a:picLocks noChangeAspect="1"/>
          </p:cNvPicPr>
          <p:nvPr/>
        </p:nvPicPr>
        <p:blipFill>
          <a:blip r:embed="rId6"/>
          <a:stretch>
            <a:fillRect/>
          </a:stretch>
        </p:blipFill>
        <p:spPr>
          <a:xfrm>
            <a:off x="-2723726" y="1422689"/>
            <a:ext cx="2157269" cy="2450775"/>
          </a:xfrm>
          <a:prstGeom prst="rect">
            <a:avLst/>
          </a:prstGeom>
        </p:spPr>
      </p:pic>
      <p:pic>
        <p:nvPicPr>
          <p:cNvPr id="95" name="Picture 94" descr="Close-up of a book cover&#10;&#10;">
            <a:extLst>
              <a:ext uri="{FF2B5EF4-FFF2-40B4-BE49-F238E27FC236}">
                <a16:creationId xmlns:a16="http://schemas.microsoft.com/office/drawing/2014/main" id="{A8B466A1-7D11-6F45-1282-579A2683FEC4}"/>
              </a:ext>
            </a:extLst>
          </p:cNvPr>
          <p:cNvPicPr>
            <a:picLocks noChangeAspect="1"/>
          </p:cNvPicPr>
          <p:nvPr/>
        </p:nvPicPr>
        <p:blipFill>
          <a:blip r:embed="rId7"/>
          <a:stretch>
            <a:fillRect/>
          </a:stretch>
        </p:blipFill>
        <p:spPr>
          <a:xfrm>
            <a:off x="952131" y="1377083"/>
            <a:ext cx="2162712" cy="2456958"/>
          </a:xfrm>
          <a:prstGeom prst="rect">
            <a:avLst/>
          </a:prstGeom>
        </p:spPr>
      </p:pic>
      <p:pic>
        <p:nvPicPr>
          <p:cNvPr id="97" name="Picture 96" descr="The Bramall Music Building empty stage">
            <a:extLst>
              <a:ext uri="{FF2B5EF4-FFF2-40B4-BE49-F238E27FC236}">
                <a16:creationId xmlns:a16="http://schemas.microsoft.com/office/drawing/2014/main" id="{5B48FFAE-7340-95B1-57D4-FB2B44D4D19F}"/>
              </a:ext>
            </a:extLst>
          </p:cNvPr>
          <p:cNvPicPr>
            <a:picLocks noChangeAspect="1"/>
          </p:cNvPicPr>
          <p:nvPr/>
        </p:nvPicPr>
        <p:blipFill>
          <a:blip r:embed="rId8"/>
          <a:stretch>
            <a:fillRect/>
          </a:stretch>
        </p:blipFill>
        <p:spPr>
          <a:xfrm>
            <a:off x="4633431" y="1373992"/>
            <a:ext cx="2152940" cy="2446856"/>
          </a:xfrm>
          <a:prstGeom prst="rect">
            <a:avLst/>
          </a:prstGeom>
        </p:spPr>
      </p:pic>
      <p:pic>
        <p:nvPicPr>
          <p:cNvPr id="99" name="Picture 98" descr="A statue sitting on the Birmingham campus">
            <a:extLst>
              <a:ext uri="{FF2B5EF4-FFF2-40B4-BE49-F238E27FC236}">
                <a16:creationId xmlns:a16="http://schemas.microsoft.com/office/drawing/2014/main" id="{89BEE202-9827-BD72-01F3-BCCFEFED31A5}"/>
              </a:ext>
            </a:extLst>
          </p:cNvPr>
          <p:cNvPicPr>
            <a:picLocks noChangeAspect="1"/>
          </p:cNvPicPr>
          <p:nvPr/>
        </p:nvPicPr>
        <p:blipFill>
          <a:blip r:embed="rId9"/>
          <a:stretch>
            <a:fillRect/>
          </a:stretch>
        </p:blipFill>
        <p:spPr>
          <a:xfrm>
            <a:off x="8429237" y="1366901"/>
            <a:ext cx="2136399" cy="2436373"/>
          </a:xfrm>
          <a:prstGeom prst="rect">
            <a:avLst/>
          </a:prstGeom>
        </p:spPr>
      </p:pic>
    </p:spTree>
    <p:extLst>
      <p:ext uri="{BB962C8B-B14F-4D97-AF65-F5344CB8AC3E}">
        <p14:creationId xmlns:p14="http://schemas.microsoft.com/office/powerpoint/2010/main" val="1866997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descr="A picture of Old Joe through North Gate in the early 1900s">
            <a:extLst>
              <a:ext uri="{FF2B5EF4-FFF2-40B4-BE49-F238E27FC236}">
                <a16:creationId xmlns:a16="http://schemas.microsoft.com/office/drawing/2014/main" id="{A62ADDF1-8BCA-F3DA-261F-5737A09DC17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r="-546"/>
          <a:stretch/>
        </p:blipFill>
        <p:spPr>
          <a:xfrm>
            <a:off x="-11151" y="0"/>
            <a:ext cx="5827131" cy="6858000"/>
          </a:xfrm>
        </p:spPr>
      </p:pic>
      <p:sp>
        <p:nvSpPr>
          <p:cNvPr id="5" name="Subtitle 2">
            <a:extLst>
              <a:ext uri="{FF2B5EF4-FFF2-40B4-BE49-F238E27FC236}">
                <a16:creationId xmlns:a16="http://schemas.microsoft.com/office/drawing/2014/main" id="{0AF0A873-B364-D563-B17E-BFD31F4E73C3}"/>
              </a:ext>
            </a:extLst>
          </p:cNvPr>
          <p:cNvSpPr>
            <a:spLocks noGrp="1"/>
          </p:cNvSpPr>
          <p:nvPr>
            <p:ph type="subTitle" idx="1"/>
          </p:nvPr>
        </p:nvSpPr>
        <p:spPr>
          <a:xfrm>
            <a:off x="6096000" y="881351"/>
            <a:ext cx="5570863" cy="3651828"/>
          </a:xfrm>
        </p:spPr>
        <p:txBody>
          <a:bodyPr>
            <a:noAutofit/>
          </a:bodyPr>
          <a:lstStyle/>
          <a:p>
            <a:r>
              <a:rPr lang="en-GB" sz="2100"/>
              <a:t>Founded in 1900, as England’s first civic university, where students from all backgrounds were admitted on an </a:t>
            </a:r>
          </a:p>
          <a:p>
            <a:r>
              <a:rPr lang="en-GB" sz="2100"/>
              <a:t>equal basis.</a:t>
            </a:r>
          </a:p>
          <a:p>
            <a:endParaRPr lang="en-GB" sz="2100"/>
          </a:p>
          <a:p>
            <a:r>
              <a:rPr lang="en-GB" sz="2100"/>
              <a:t>Our global vision is rooted in our civic identity, we positively influence our local communities wherever we operate in the world.</a:t>
            </a:r>
          </a:p>
          <a:p>
            <a:endParaRPr lang="en-GB" sz="2100"/>
          </a:p>
          <a:p>
            <a:r>
              <a:rPr lang="en-GB" sz="2100">
                <a:effectLst/>
                <a:latin typeface="Arial" panose="020B0604020202020204" pitchFamily="34" charset="0"/>
                <a:ea typeface="Calibri" panose="020F0502020204030204" pitchFamily="34" charset="0"/>
                <a:cs typeface="Times New Roman" panose="02020603050405020304" pitchFamily="18" charset="0"/>
              </a:rPr>
              <a:t>In 2025, we will celebrate 125 years of the University of Birmingham. This milestone marks a legacy of driving change and </a:t>
            </a:r>
          </a:p>
          <a:p>
            <a:r>
              <a:rPr lang="en-GB" sz="2100">
                <a:effectLst/>
                <a:latin typeface="Arial" panose="020B0604020202020204" pitchFamily="34" charset="0"/>
                <a:ea typeface="Calibri" panose="020F0502020204030204" pitchFamily="34" charset="0"/>
                <a:cs typeface="Times New Roman" panose="02020603050405020304" pitchFamily="18" charset="0"/>
              </a:rPr>
              <a:t>shaping society. </a:t>
            </a:r>
            <a:endParaRPr lang="en-GB" sz="2100"/>
          </a:p>
        </p:txBody>
      </p:sp>
    </p:spTree>
    <p:extLst>
      <p:ext uri="{BB962C8B-B14F-4D97-AF65-F5344CB8AC3E}">
        <p14:creationId xmlns:p14="http://schemas.microsoft.com/office/powerpoint/2010/main" val="3606949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83AC78-5840-12D2-E3EA-787C6AF3141B}"/>
              </a:ext>
            </a:extLst>
          </p:cNvPr>
          <p:cNvSpPr>
            <a:spLocks noGrp="1"/>
          </p:cNvSpPr>
          <p:nvPr>
            <p:ph type="pic" sz="quarter" idx="12"/>
          </p:nvPr>
        </p:nvSpPr>
        <p:spPr/>
        <p:txBody>
          <a:bodyPr/>
          <a:lstStyle/>
          <a:p>
            <a:endParaRPr lang="en-GB"/>
          </a:p>
        </p:txBody>
      </p:sp>
      <p:pic>
        <p:nvPicPr>
          <p:cNvPr id="5" name="Picture Placeholder 5">
            <a:extLst>
              <a:ext uri="{FF2B5EF4-FFF2-40B4-BE49-F238E27FC236}">
                <a16:creationId xmlns:a16="http://schemas.microsoft.com/office/drawing/2014/main" id="{464CDED6-87EF-1A88-7E6A-D52A36A1DA3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1152" y="0"/>
            <a:ext cx="5827131" cy="6858000"/>
          </a:xfrm>
          <a:custGeom>
            <a:avLst/>
            <a:gdLst>
              <a:gd name="connsiteX0" fmla="*/ 11151 w 5827131"/>
              <a:gd name="connsiteY0" fmla="*/ 0 h 6858000"/>
              <a:gd name="connsiteX1" fmla="*/ 28558 w 5827131"/>
              <a:gd name="connsiteY1" fmla="*/ 0 h 6858000"/>
              <a:gd name="connsiteX2" fmla="*/ 5080039 w 5827131"/>
              <a:gd name="connsiteY2" fmla="*/ 0 h 6858000"/>
              <a:gd name="connsiteX3" fmla="*/ 5792826 w 5827131"/>
              <a:gd name="connsiteY3" fmla="*/ 0 h 6858000"/>
              <a:gd name="connsiteX4" fmla="*/ 5157788 w 5827131"/>
              <a:gd name="connsiteY4" fmla="*/ 3796113 h 6858000"/>
              <a:gd name="connsiteX5" fmla="*/ 5827131 w 5827131"/>
              <a:gd name="connsiteY5" fmla="*/ 6858000 h 6858000"/>
              <a:gd name="connsiteX6" fmla="*/ 5080039 w 5827131"/>
              <a:gd name="connsiteY6" fmla="*/ 6858000 h 6858000"/>
              <a:gd name="connsiteX7" fmla="*/ 1779734 w 5827131"/>
              <a:gd name="connsiteY7" fmla="*/ 6858000 h 6858000"/>
              <a:gd name="connsiteX8" fmla="*/ 11151 w 5827131"/>
              <a:gd name="connsiteY8" fmla="*/ 6858000 h 6858000"/>
              <a:gd name="connsiteX9" fmla="*/ 11151 w 5827131"/>
              <a:gd name="connsiteY9" fmla="*/ 6853666 h 6858000"/>
              <a:gd name="connsiteX10" fmla="*/ 0 w 5827131"/>
              <a:gd name="connsiteY10" fmla="*/ 6853638 h 6858000"/>
              <a:gd name="connsiteX11" fmla="*/ 11151 w 5827131"/>
              <a:gd name="connsiteY11" fmla="*/ 41775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27131" h="6858000">
                <a:moveTo>
                  <a:pt x="11151" y="0"/>
                </a:moveTo>
                <a:lnTo>
                  <a:pt x="28558" y="0"/>
                </a:lnTo>
                <a:lnTo>
                  <a:pt x="5080039" y="0"/>
                </a:lnTo>
                <a:lnTo>
                  <a:pt x="5792826" y="0"/>
                </a:lnTo>
                <a:lnTo>
                  <a:pt x="5157788" y="3796113"/>
                </a:lnTo>
                <a:lnTo>
                  <a:pt x="5827131" y="6858000"/>
                </a:lnTo>
                <a:lnTo>
                  <a:pt x="5080039" y="6858000"/>
                </a:lnTo>
                <a:lnTo>
                  <a:pt x="1779734" y="6858000"/>
                </a:lnTo>
                <a:lnTo>
                  <a:pt x="11151" y="6858000"/>
                </a:lnTo>
                <a:lnTo>
                  <a:pt x="11151" y="6853666"/>
                </a:lnTo>
                <a:lnTo>
                  <a:pt x="0" y="6853638"/>
                </a:lnTo>
                <a:lnTo>
                  <a:pt x="11151" y="4177508"/>
                </a:lnTo>
                <a:close/>
              </a:path>
            </a:pathLst>
          </a:custGeom>
        </p:spPr>
      </p:pic>
      <p:sp>
        <p:nvSpPr>
          <p:cNvPr id="6" name="Subtitle 2">
            <a:extLst>
              <a:ext uri="{FF2B5EF4-FFF2-40B4-BE49-F238E27FC236}">
                <a16:creationId xmlns:a16="http://schemas.microsoft.com/office/drawing/2014/main" id="{9230AE33-BF13-3795-C842-16CD4D046847}"/>
              </a:ext>
            </a:extLst>
          </p:cNvPr>
          <p:cNvSpPr>
            <a:spLocks noGrp="1"/>
          </p:cNvSpPr>
          <p:nvPr>
            <p:ph type="subTitle" idx="1"/>
          </p:nvPr>
        </p:nvSpPr>
        <p:spPr>
          <a:xfrm>
            <a:off x="6096000" y="3696117"/>
            <a:ext cx="5518130" cy="1233713"/>
          </a:xfrm>
        </p:spPr>
        <p:txBody>
          <a:bodyPr/>
          <a:lstStyle/>
          <a:p>
            <a:r>
              <a:rPr lang="en-GB">
                <a:effectLst/>
              </a:rPr>
              <a:t>Our five research challenge themes showcase our pioneering breakthroughs, multidisciplinary collaboration, and significant global impact. </a:t>
            </a:r>
          </a:p>
          <a:p>
            <a:endParaRPr lang="en-GB"/>
          </a:p>
        </p:txBody>
      </p:sp>
      <p:sp>
        <p:nvSpPr>
          <p:cNvPr id="7" name="Title 3">
            <a:extLst>
              <a:ext uri="{FF2B5EF4-FFF2-40B4-BE49-F238E27FC236}">
                <a16:creationId xmlns:a16="http://schemas.microsoft.com/office/drawing/2014/main" id="{1EDA6E87-19F3-8832-4DE9-3226F51C2CC0}"/>
              </a:ext>
            </a:extLst>
          </p:cNvPr>
          <p:cNvSpPr>
            <a:spLocks noGrp="1"/>
          </p:cNvSpPr>
          <p:nvPr>
            <p:ph type="title"/>
          </p:nvPr>
        </p:nvSpPr>
        <p:spPr>
          <a:xfrm>
            <a:off x="6096000" y="1577030"/>
            <a:ext cx="5518130" cy="1799772"/>
          </a:xfrm>
        </p:spPr>
        <p:txBody>
          <a:bodyPr/>
          <a:lstStyle/>
          <a:p>
            <a:r>
              <a:rPr lang="en-GB" sz="5400"/>
              <a:t>Changing how</a:t>
            </a:r>
            <a:br>
              <a:rPr lang="en-GB" sz="5400"/>
            </a:br>
            <a:r>
              <a:rPr lang="en-GB" sz="5400"/>
              <a:t>the world works</a:t>
            </a:r>
          </a:p>
        </p:txBody>
      </p:sp>
    </p:spTree>
    <p:extLst>
      <p:ext uri="{BB962C8B-B14F-4D97-AF65-F5344CB8AC3E}">
        <p14:creationId xmlns:p14="http://schemas.microsoft.com/office/powerpoint/2010/main" val="3872072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ED68-22A2-FF11-C79E-093B04BE229C}"/>
              </a:ext>
            </a:extLst>
          </p:cNvPr>
          <p:cNvSpPr txBox="1">
            <a:spLocks/>
          </p:cNvSpPr>
          <p:nvPr/>
        </p:nvSpPr>
        <p:spPr>
          <a:xfrm>
            <a:off x="502920" y="437430"/>
            <a:ext cx="9921240" cy="478155"/>
          </a:xfrm>
          <a:prstGeom prst="rect">
            <a:avLst/>
          </a:prstGeom>
        </p:spPr>
        <p:txBody>
          <a:bodyPr/>
          <a:lst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a:lstStyle>
          <a:p>
            <a:r>
              <a:rPr lang="en-GB"/>
              <a:t>Our research challenge themes</a:t>
            </a:r>
          </a:p>
        </p:txBody>
      </p:sp>
      <p:sp>
        <p:nvSpPr>
          <p:cNvPr id="3" name="Text Placeholder 3">
            <a:extLst>
              <a:ext uri="{FF2B5EF4-FFF2-40B4-BE49-F238E27FC236}">
                <a16:creationId xmlns:a16="http://schemas.microsoft.com/office/drawing/2014/main" id="{B9CB81EF-8229-BD4E-0C3F-E1D76E105F57}"/>
              </a:ext>
            </a:extLst>
          </p:cNvPr>
          <p:cNvSpPr txBox="1">
            <a:spLocks/>
          </p:cNvSpPr>
          <p:nvPr/>
        </p:nvSpPr>
        <p:spPr>
          <a:xfrm>
            <a:off x="967069" y="4351120"/>
            <a:ext cx="2520950" cy="4781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latin typeface="Times New Roman" panose="02020603050405020304" pitchFamily="18" charset="0"/>
                <a:cs typeface="Times New Roman" panose="02020603050405020304" pitchFamily="18" charset="0"/>
              </a:rPr>
              <a:t>Thriving Planet</a:t>
            </a:r>
          </a:p>
        </p:txBody>
      </p:sp>
      <p:sp>
        <p:nvSpPr>
          <p:cNvPr id="4" name="TextBox 3">
            <a:extLst>
              <a:ext uri="{FF2B5EF4-FFF2-40B4-BE49-F238E27FC236}">
                <a16:creationId xmlns:a16="http://schemas.microsoft.com/office/drawing/2014/main" id="{7E86C406-7C5C-B802-FEF1-C446B03235E3}"/>
              </a:ext>
            </a:extLst>
          </p:cNvPr>
          <p:cNvSpPr txBox="1"/>
          <p:nvPr/>
        </p:nvSpPr>
        <p:spPr>
          <a:xfrm>
            <a:off x="967069" y="4806037"/>
            <a:ext cx="2530276"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air quality and access to clean water, and advancing the clean technologies needed to ensure a sustainable future</a:t>
            </a:r>
          </a:p>
        </p:txBody>
      </p:sp>
      <p:sp>
        <p:nvSpPr>
          <p:cNvPr id="5" name="TextBox 4">
            <a:extLst>
              <a:ext uri="{FF2B5EF4-FFF2-40B4-BE49-F238E27FC236}">
                <a16:creationId xmlns:a16="http://schemas.microsoft.com/office/drawing/2014/main" id="{C6ECCE6C-EEC6-2754-1398-E12EE06483DB}"/>
              </a:ext>
            </a:extLst>
          </p:cNvPr>
          <p:cNvSpPr txBox="1"/>
          <p:nvPr/>
        </p:nvSpPr>
        <p:spPr>
          <a:xfrm>
            <a:off x="4855127" y="4364416"/>
            <a:ext cx="2177199"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Life-Changing </a:t>
            </a:r>
          </a:p>
          <a:p>
            <a:r>
              <a:rPr lang="en-US" sz="2400" b="1">
                <a:latin typeface="Times New Roman" panose="02020603050405020304" pitchFamily="18" charset="0"/>
                <a:cs typeface="Times New Roman" panose="02020603050405020304" pitchFamily="18" charset="0"/>
              </a:rPr>
              <a:t>Technologies</a:t>
            </a:r>
          </a:p>
        </p:txBody>
      </p:sp>
      <p:sp>
        <p:nvSpPr>
          <p:cNvPr id="6" name="TextBox 5">
            <a:extLst>
              <a:ext uri="{FF2B5EF4-FFF2-40B4-BE49-F238E27FC236}">
                <a16:creationId xmlns:a16="http://schemas.microsoft.com/office/drawing/2014/main" id="{CD3E372F-F758-67B6-D1BB-8850F6FE1B6C}"/>
              </a:ext>
            </a:extLst>
          </p:cNvPr>
          <p:cNvSpPr txBox="1"/>
          <p:nvPr/>
        </p:nvSpPr>
        <p:spPr>
          <a:xfrm>
            <a:off x="4835525" y="5182117"/>
            <a:ext cx="2520475"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innovation with industrial and manufacturing partners, advancing technology and accelerating impact on human progress</a:t>
            </a:r>
          </a:p>
        </p:txBody>
      </p:sp>
      <p:sp>
        <p:nvSpPr>
          <p:cNvPr id="7" name="TextBox 6">
            <a:extLst>
              <a:ext uri="{FF2B5EF4-FFF2-40B4-BE49-F238E27FC236}">
                <a16:creationId xmlns:a16="http://schemas.microsoft.com/office/drawing/2014/main" id="{D530CB00-F998-6C6A-CEF8-3E5B7BBCB1EE}"/>
              </a:ext>
            </a:extLst>
          </p:cNvPr>
          <p:cNvSpPr txBox="1"/>
          <p:nvPr/>
        </p:nvSpPr>
        <p:spPr>
          <a:xfrm>
            <a:off x="8694180" y="4416930"/>
            <a:ext cx="2540077"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Connecting Cultures</a:t>
            </a:r>
          </a:p>
        </p:txBody>
      </p:sp>
      <p:sp>
        <p:nvSpPr>
          <p:cNvPr id="8" name="TextBox 7">
            <a:extLst>
              <a:ext uri="{FF2B5EF4-FFF2-40B4-BE49-F238E27FC236}">
                <a16:creationId xmlns:a16="http://schemas.microsoft.com/office/drawing/2014/main" id="{D954638F-CD9B-4272-8C12-2B67B6135BCB}"/>
              </a:ext>
            </a:extLst>
          </p:cNvPr>
          <p:cNvSpPr txBox="1"/>
          <p:nvPr/>
        </p:nvSpPr>
        <p:spPr>
          <a:xfrm>
            <a:off x="8704220" y="5182117"/>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Promoting and connecting diverse cultures, fostering social inclusion, shared ownership, and a sense of belonging.</a:t>
            </a:r>
          </a:p>
        </p:txBody>
      </p:sp>
      <p:sp>
        <p:nvSpPr>
          <p:cNvPr id="13" name="TextBox 12">
            <a:extLst>
              <a:ext uri="{FF2B5EF4-FFF2-40B4-BE49-F238E27FC236}">
                <a16:creationId xmlns:a16="http://schemas.microsoft.com/office/drawing/2014/main" id="{5D826AC4-68A9-13EC-0743-EF72EA4655FE}"/>
              </a:ext>
            </a:extLst>
          </p:cNvPr>
          <p:cNvSpPr txBox="1"/>
          <p:nvPr/>
        </p:nvSpPr>
        <p:spPr>
          <a:xfrm>
            <a:off x="12572437" y="4424556"/>
            <a:ext cx="255011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Global Health</a:t>
            </a:r>
          </a:p>
        </p:txBody>
      </p:sp>
      <p:sp>
        <p:nvSpPr>
          <p:cNvPr id="14" name="TextBox 13">
            <a:extLst>
              <a:ext uri="{FF2B5EF4-FFF2-40B4-BE49-F238E27FC236}">
                <a16:creationId xmlns:a16="http://schemas.microsoft.com/office/drawing/2014/main" id="{875105E8-92FF-FB55-09DD-89BB3F2A6B8C}"/>
              </a:ext>
            </a:extLst>
          </p:cNvPr>
          <p:cNvSpPr txBox="1"/>
          <p:nvPr/>
        </p:nvSpPr>
        <p:spPr>
          <a:xfrm>
            <a:off x="12572439" y="4870224"/>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the health of people across the world through new discoveries, treatments, and patient pathways.</a:t>
            </a:r>
          </a:p>
        </p:txBody>
      </p:sp>
      <p:pic>
        <p:nvPicPr>
          <p:cNvPr id="16" name="Picture 15" descr="A digital visual artist representation of thriving planet">
            <a:extLst>
              <a:ext uri="{FF2B5EF4-FFF2-40B4-BE49-F238E27FC236}">
                <a16:creationId xmlns:a16="http://schemas.microsoft.com/office/drawing/2014/main" id="{9CD07C86-719F-D3DA-DDDE-B5C7B3BA493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77344" y="1672602"/>
            <a:ext cx="2520001" cy="2461220"/>
          </a:xfrm>
          <a:prstGeom prst="rect">
            <a:avLst/>
          </a:prstGeom>
        </p:spPr>
      </p:pic>
      <p:pic>
        <p:nvPicPr>
          <p:cNvPr id="18" name="Picture 17" descr="A digital visual artist representation of life-changing technologies">
            <a:extLst>
              <a:ext uri="{FF2B5EF4-FFF2-40B4-BE49-F238E27FC236}">
                <a16:creationId xmlns:a16="http://schemas.microsoft.com/office/drawing/2014/main" id="{2039C345-8D7F-92EF-D637-F98A94757B5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55127" y="1672602"/>
            <a:ext cx="2491553" cy="2486216"/>
          </a:xfrm>
          <a:prstGeom prst="rect">
            <a:avLst/>
          </a:prstGeom>
        </p:spPr>
      </p:pic>
      <p:pic>
        <p:nvPicPr>
          <p:cNvPr id="20" name="Picture 19" descr="A digital visual artist representation of connecting cultures">
            <a:extLst>
              <a:ext uri="{FF2B5EF4-FFF2-40B4-BE49-F238E27FC236}">
                <a16:creationId xmlns:a16="http://schemas.microsoft.com/office/drawing/2014/main" id="{6D620335-FE50-AD50-BF94-2DFB193B8C10}"/>
              </a:ext>
            </a:extLst>
          </p:cNvPr>
          <p:cNvPicPr>
            <a:picLocks noChangeAspect="1"/>
          </p:cNvPicPr>
          <p:nvPr/>
        </p:nvPicPr>
        <p:blipFill>
          <a:blip r:embed="rId4" cstate="screen">
            <a:extLst>
              <a:ext uri="{28A0092B-C50C-407E-A947-70E740481C1C}">
                <a14:useLocalDpi xmlns:a14="http://schemas.microsoft.com/office/drawing/2010/main"/>
              </a:ext>
            </a:extLst>
          </a:blip>
          <a:srcRect r="-1179"/>
          <a:stretch/>
        </p:blipFill>
        <p:spPr>
          <a:xfrm>
            <a:off x="8753941" y="1672602"/>
            <a:ext cx="2480316" cy="2486216"/>
          </a:xfrm>
          <a:prstGeom prst="rect">
            <a:avLst/>
          </a:prstGeom>
        </p:spPr>
      </p:pic>
      <p:pic>
        <p:nvPicPr>
          <p:cNvPr id="22" name="Picture 21" descr="A close up of a flower&#10;&#10;Description automatically generated">
            <a:extLst>
              <a:ext uri="{FF2B5EF4-FFF2-40B4-BE49-F238E27FC236}">
                <a16:creationId xmlns:a16="http://schemas.microsoft.com/office/drawing/2014/main" id="{A0A03BC3-B390-95E9-C423-328B26CD80B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641518" y="1661680"/>
            <a:ext cx="2480316" cy="2486216"/>
          </a:xfrm>
          <a:prstGeom prst="rect">
            <a:avLst/>
          </a:prstGeom>
        </p:spPr>
      </p:pic>
      <p:sp>
        <p:nvSpPr>
          <p:cNvPr id="24" name="TextBox 23">
            <a:extLst>
              <a:ext uri="{FF2B5EF4-FFF2-40B4-BE49-F238E27FC236}">
                <a16:creationId xmlns:a16="http://schemas.microsoft.com/office/drawing/2014/main" id="{DCA456B2-C43E-15A0-40DB-E422FC5CBFBA}"/>
              </a:ext>
            </a:extLst>
          </p:cNvPr>
          <p:cNvSpPr txBox="1"/>
          <p:nvPr/>
        </p:nvSpPr>
        <p:spPr>
          <a:xfrm>
            <a:off x="16440658" y="4424556"/>
            <a:ext cx="1917448"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Fairer World</a:t>
            </a:r>
          </a:p>
        </p:txBody>
      </p:sp>
      <p:sp>
        <p:nvSpPr>
          <p:cNvPr id="25" name="TextBox 24">
            <a:extLst>
              <a:ext uri="{FF2B5EF4-FFF2-40B4-BE49-F238E27FC236}">
                <a16:creationId xmlns:a16="http://schemas.microsoft.com/office/drawing/2014/main" id="{C2ED1297-482C-5041-CB8C-D4A9427DB681}"/>
              </a:ext>
            </a:extLst>
          </p:cNvPr>
          <p:cNvSpPr txBox="1"/>
          <p:nvPr/>
        </p:nvSpPr>
        <p:spPr>
          <a:xfrm>
            <a:off x="16440658" y="4852250"/>
            <a:ext cx="2520001" cy="73866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meaningful change to tackle inequalities that permeate society.</a:t>
            </a:r>
          </a:p>
        </p:txBody>
      </p:sp>
      <p:pic>
        <p:nvPicPr>
          <p:cNvPr id="27" name="Picture 26" descr="A close up of a blue and white surface&#10;&#10;Description automatically generated">
            <a:extLst>
              <a:ext uri="{FF2B5EF4-FFF2-40B4-BE49-F238E27FC236}">
                <a16:creationId xmlns:a16="http://schemas.microsoft.com/office/drawing/2014/main" id="{99D010B3-F5CB-96BD-E9F5-082327B9C56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6529095" y="1672602"/>
            <a:ext cx="2540077" cy="2486216"/>
          </a:xfrm>
          <a:prstGeom prst="rect">
            <a:avLst/>
          </a:prstGeom>
        </p:spPr>
      </p:pic>
    </p:spTree>
    <p:extLst>
      <p:ext uri="{BB962C8B-B14F-4D97-AF65-F5344CB8AC3E}">
        <p14:creationId xmlns:p14="http://schemas.microsoft.com/office/powerpoint/2010/main" val="3633563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1258-15F4-2CE8-6394-E0407F79D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FDB9D-496C-831F-D37F-DDEC70B1D98D}"/>
              </a:ext>
            </a:extLst>
          </p:cNvPr>
          <p:cNvSpPr txBox="1">
            <a:spLocks/>
          </p:cNvSpPr>
          <p:nvPr/>
        </p:nvSpPr>
        <p:spPr>
          <a:xfrm>
            <a:off x="502920" y="437430"/>
            <a:ext cx="9921240" cy="478155"/>
          </a:xfrm>
          <a:prstGeom prst="rect">
            <a:avLst/>
          </a:prstGeom>
        </p:spPr>
        <p:txBody>
          <a:bodyPr/>
          <a:lst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a:lstStyle>
          <a:p>
            <a:r>
              <a:rPr lang="en-GB"/>
              <a:t>Our research challenge themes</a:t>
            </a:r>
          </a:p>
        </p:txBody>
      </p:sp>
      <p:sp>
        <p:nvSpPr>
          <p:cNvPr id="3" name="Text Placeholder 3">
            <a:extLst>
              <a:ext uri="{FF2B5EF4-FFF2-40B4-BE49-F238E27FC236}">
                <a16:creationId xmlns:a16="http://schemas.microsoft.com/office/drawing/2014/main" id="{B4110AE3-A946-3633-7E7B-131F5EFED6FD}"/>
              </a:ext>
            </a:extLst>
          </p:cNvPr>
          <p:cNvSpPr txBox="1">
            <a:spLocks/>
          </p:cNvSpPr>
          <p:nvPr/>
        </p:nvSpPr>
        <p:spPr>
          <a:xfrm>
            <a:off x="-6903303" y="4420022"/>
            <a:ext cx="2520950" cy="4781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latin typeface="Times New Roman" panose="02020603050405020304" pitchFamily="18" charset="0"/>
                <a:cs typeface="Times New Roman" panose="02020603050405020304" pitchFamily="18" charset="0"/>
              </a:rPr>
              <a:t>Thriving Planet</a:t>
            </a:r>
          </a:p>
        </p:txBody>
      </p:sp>
      <p:sp>
        <p:nvSpPr>
          <p:cNvPr id="4" name="TextBox 3">
            <a:extLst>
              <a:ext uri="{FF2B5EF4-FFF2-40B4-BE49-F238E27FC236}">
                <a16:creationId xmlns:a16="http://schemas.microsoft.com/office/drawing/2014/main" id="{2DE1EC24-58B4-5CC1-4097-E4F9081BCBED}"/>
              </a:ext>
            </a:extLst>
          </p:cNvPr>
          <p:cNvSpPr txBox="1"/>
          <p:nvPr/>
        </p:nvSpPr>
        <p:spPr>
          <a:xfrm>
            <a:off x="-6903303" y="4874939"/>
            <a:ext cx="2530276"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air quality and access to clean water, and advancing the clean technologies needed to ensure a sustainable future</a:t>
            </a:r>
          </a:p>
        </p:txBody>
      </p:sp>
      <p:sp>
        <p:nvSpPr>
          <p:cNvPr id="5" name="TextBox 4">
            <a:extLst>
              <a:ext uri="{FF2B5EF4-FFF2-40B4-BE49-F238E27FC236}">
                <a16:creationId xmlns:a16="http://schemas.microsoft.com/office/drawing/2014/main" id="{63DD7F93-A52B-7CCB-9282-39218F5FBE59}"/>
              </a:ext>
            </a:extLst>
          </p:cNvPr>
          <p:cNvSpPr txBox="1"/>
          <p:nvPr/>
        </p:nvSpPr>
        <p:spPr>
          <a:xfrm>
            <a:off x="-3015245" y="4433318"/>
            <a:ext cx="2177199"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Life-Changing </a:t>
            </a:r>
          </a:p>
          <a:p>
            <a:r>
              <a:rPr lang="en-US" sz="2400" b="1">
                <a:latin typeface="Times New Roman" panose="02020603050405020304" pitchFamily="18" charset="0"/>
                <a:cs typeface="Times New Roman" panose="02020603050405020304" pitchFamily="18" charset="0"/>
              </a:rPr>
              <a:t>Technologies</a:t>
            </a:r>
          </a:p>
        </p:txBody>
      </p:sp>
      <p:sp>
        <p:nvSpPr>
          <p:cNvPr id="6" name="TextBox 5">
            <a:extLst>
              <a:ext uri="{FF2B5EF4-FFF2-40B4-BE49-F238E27FC236}">
                <a16:creationId xmlns:a16="http://schemas.microsoft.com/office/drawing/2014/main" id="{4E12F4EA-08D2-E6C0-0460-9AB1277D85A4}"/>
              </a:ext>
            </a:extLst>
          </p:cNvPr>
          <p:cNvSpPr txBox="1"/>
          <p:nvPr/>
        </p:nvSpPr>
        <p:spPr>
          <a:xfrm>
            <a:off x="-3034847" y="5251019"/>
            <a:ext cx="2520475"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innovation with industrial and manufacturing partners, advancing technology and accelerating impact on human progress</a:t>
            </a:r>
          </a:p>
        </p:txBody>
      </p:sp>
      <p:sp>
        <p:nvSpPr>
          <p:cNvPr id="7" name="TextBox 6">
            <a:extLst>
              <a:ext uri="{FF2B5EF4-FFF2-40B4-BE49-F238E27FC236}">
                <a16:creationId xmlns:a16="http://schemas.microsoft.com/office/drawing/2014/main" id="{A7998DF5-6983-5BFB-A1C8-24A78F8A441D}"/>
              </a:ext>
            </a:extLst>
          </p:cNvPr>
          <p:cNvSpPr txBox="1"/>
          <p:nvPr/>
        </p:nvSpPr>
        <p:spPr>
          <a:xfrm>
            <a:off x="823808" y="4485832"/>
            <a:ext cx="2540077"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Connecting Cultures</a:t>
            </a:r>
          </a:p>
        </p:txBody>
      </p:sp>
      <p:sp>
        <p:nvSpPr>
          <p:cNvPr id="8" name="TextBox 7">
            <a:extLst>
              <a:ext uri="{FF2B5EF4-FFF2-40B4-BE49-F238E27FC236}">
                <a16:creationId xmlns:a16="http://schemas.microsoft.com/office/drawing/2014/main" id="{A99431F3-73CB-0370-8A40-173C9AF33AC8}"/>
              </a:ext>
            </a:extLst>
          </p:cNvPr>
          <p:cNvSpPr txBox="1"/>
          <p:nvPr/>
        </p:nvSpPr>
        <p:spPr>
          <a:xfrm>
            <a:off x="833848" y="5251019"/>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Promoting and connecting diverse cultures, fostering social inclusion, shared ownership, and a sense of belonging.</a:t>
            </a:r>
          </a:p>
        </p:txBody>
      </p:sp>
      <p:sp>
        <p:nvSpPr>
          <p:cNvPr id="13" name="TextBox 12">
            <a:extLst>
              <a:ext uri="{FF2B5EF4-FFF2-40B4-BE49-F238E27FC236}">
                <a16:creationId xmlns:a16="http://schemas.microsoft.com/office/drawing/2014/main" id="{E81F689E-4B7D-4682-5CCC-3FBE68F534C9}"/>
              </a:ext>
            </a:extLst>
          </p:cNvPr>
          <p:cNvSpPr txBox="1"/>
          <p:nvPr/>
        </p:nvSpPr>
        <p:spPr>
          <a:xfrm>
            <a:off x="4702065" y="4493458"/>
            <a:ext cx="255011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Global Health</a:t>
            </a:r>
          </a:p>
        </p:txBody>
      </p:sp>
      <p:sp>
        <p:nvSpPr>
          <p:cNvPr id="14" name="TextBox 13">
            <a:extLst>
              <a:ext uri="{FF2B5EF4-FFF2-40B4-BE49-F238E27FC236}">
                <a16:creationId xmlns:a16="http://schemas.microsoft.com/office/drawing/2014/main" id="{36199251-5A92-DA3E-9FC4-5D0501AE5A57}"/>
              </a:ext>
            </a:extLst>
          </p:cNvPr>
          <p:cNvSpPr txBox="1"/>
          <p:nvPr/>
        </p:nvSpPr>
        <p:spPr>
          <a:xfrm>
            <a:off x="4702067" y="4939126"/>
            <a:ext cx="2540074" cy="1169551"/>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Improving the health of people across the world through new discoveries, treatments, and patient pathways.</a:t>
            </a:r>
          </a:p>
        </p:txBody>
      </p:sp>
      <p:pic>
        <p:nvPicPr>
          <p:cNvPr id="16" name="Picture 15" descr="A piece of wood with feathers on it&#10;&#10;Description automatically generated">
            <a:extLst>
              <a:ext uri="{FF2B5EF4-FFF2-40B4-BE49-F238E27FC236}">
                <a16:creationId xmlns:a16="http://schemas.microsoft.com/office/drawing/2014/main" id="{A3F1FBC1-A164-FF3B-24D6-251AD98B987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93028" y="1741504"/>
            <a:ext cx="2520001" cy="2461220"/>
          </a:xfrm>
          <a:prstGeom prst="rect">
            <a:avLst/>
          </a:prstGeom>
        </p:spPr>
      </p:pic>
      <p:pic>
        <p:nvPicPr>
          <p:cNvPr id="18" name="Picture 17" descr="A close up of a glass object&#10;&#10;Description automatically generated">
            <a:extLst>
              <a:ext uri="{FF2B5EF4-FFF2-40B4-BE49-F238E27FC236}">
                <a16:creationId xmlns:a16="http://schemas.microsoft.com/office/drawing/2014/main" id="{615075F5-2F46-2DCA-FF56-85181EC3C72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15245" y="1741504"/>
            <a:ext cx="2491553" cy="2486216"/>
          </a:xfrm>
          <a:prstGeom prst="rect">
            <a:avLst/>
          </a:prstGeom>
        </p:spPr>
      </p:pic>
      <p:pic>
        <p:nvPicPr>
          <p:cNvPr id="20" name="Picture 19" descr="A digital visual artist representation of connecting cultures">
            <a:extLst>
              <a:ext uri="{FF2B5EF4-FFF2-40B4-BE49-F238E27FC236}">
                <a16:creationId xmlns:a16="http://schemas.microsoft.com/office/drawing/2014/main" id="{2D703C09-01AC-48A3-2C71-81E3039D1E28}"/>
              </a:ext>
            </a:extLst>
          </p:cNvPr>
          <p:cNvPicPr>
            <a:picLocks noChangeAspect="1"/>
          </p:cNvPicPr>
          <p:nvPr/>
        </p:nvPicPr>
        <p:blipFill>
          <a:blip r:embed="rId4" cstate="screen">
            <a:extLst>
              <a:ext uri="{28A0092B-C50C-407E-A947-70E740481C1C}">
                <a14:useLocalDpi xmlns:a14="http://schemas.microsoft.com/office/drawing/2010/main"/>
              </a:ext>
            </a:extLst>
          </a:blip>
          <a:srcRect r="-1179"/>
          <a:stretch/>
        </p:blipFill>
        <p:spPr>
          <a:xfrm>
            <a:off x="883569" y="1741504"/>
            <a:ext cx="2480316" cy="2486216"/>
          </a:xfrm>
          <a:prstGeom prst="rect">
            <a:avLst/>
          </a:prstGeom>
        </p:spPr>
      </p:pic>
      <p:pic>
        <p:nvPicPr>
          <p:cNvPr id="22" name="Picture 21" descr="A digital visual artist representation of global health">
            <a:extLst>
              <a:ext uri="{FF2B5EF4-FFF2-40B4-BE49-F238E27FC236}">
                <a16:creationId xmlns:a16="http://schemas.microsoft.com/office/drawing/2014/main" id="{C590E916-0214-B8E0-9DEB-8D5E00FCA10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71146" y="1730582"/>
            <a:ext cx="2480316" cy="2486216"/>
          </a:xfrm>
          <a:prstGeom prst="rect">
            <a:avLst/>
          </a:prstGeom>
        </p:spPr>
      </p:pic>
      <p:sp>
        <p:nvSpPr>
          <p:cNvPr id="24" name="TextBox 23">
            <a:extLst>
              <a:ext uri="{FF2B5EF4-FFF2-40B4-BE49-F238E27FC236}">
                <a16:creationId xmlns:a16="http://schemas.microsoft.com/office/drawing/2014/main" id="{092503AC-5506-878B-8B7E-1ADFCE498AA8}"/>
              </a:ext>
            </a:extLst>
          </p:cNvPr>
          <p:cNvSpPr txBox="1"/>
          <p:nvPr/>
        </p:nvSpPr>
        <p:spPr>
          <a:xfrm>
            <a:off x="8570286" y="4493458"/>
            <a:ext cx="1917448"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Fairer World</a:t>
            </a:r>
          </a:p>
        </p:txBody>
      </p:sp>
      <p:sp>
        <p:nvSpPr>
          <p:cNvPr id="25" name="TextBox 24">
            <a:extLst>
              <a:ext uri="{FF2B5EF4-FFF2-40B4-BE49-F238E27FC236}">
                <a16:creationId xmlns:a16="http://schemas.microsoft.com/office/drawing/2014/main" id="{8E569348-C0F1-3C79-F1CC-DEF57AEB6E9D}"/>
              </a:ext>
            </a:extLst>
          </p:cNvPr>
          <p:cNvSpPr txBox="1"/>
          <p:nvPr/>
        </p:nvSpPr>
        <p:spPr>
          <a:xfrm>
            <a:off x="8570286" y="4921152"/>
            <a:ext cx="2520001" cy="73866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Driving meaningful change to tackle inequalities that permeate society.</a:t>
            </a:r>
          </a:p>
        </p:txBody>
      </p:sp>
      <p:pic>
        <p:nvPicPr>
          <p:cNvPr id="27" name="Picture 26" descr="A digital visual artist representation of fairer world">
            <a:extLst>
              <a:ext uri="{FF2B5EF4-FFF2-40B4-BE49-F238E27FC236}">
                <a16:creationId xmlns:a16="http://schemas.microsoft.com/office/drawing/2014/main" id="{88A14E3E-727E-926A-D864-2637C8349EE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658723" y="1741504"/>
            <a:ext cx="2540077" cy="2486216"/>
          </a:xfrm>
          <a:prstGeom prst="rect">
            <a:avLst/>
          </a:prstGeom>
        </p:spPr>
      </p:pic>
    </p:spTree>
    <p:extLst>
      <p:ext uri="{BB962C8B-B14F-4D97-AF65-F5344CB8AC3E}">
        <p14:creationId xmlns:p14="http://schemas.microsoft.com/office/powerpoint/2010/main" val="1010767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Changing how the world works | University of Birmingham">
            <a:hlinkClick r:id="" action="ppaction://media"/>
            <a:extLst>
              <a:ext uri="{FF2B5EF4-FFF2-40B4-BE49-F238E27FC236}">
                <a16:creationId xmlns:a16="http://schemas.microsoft.com/office/drawing/2014/main" id="{9A4E008E-6863-7B1D-B88F-E7C166E86AD8}"/>
              </a:ext>
            </a:extLst>
          </p:cNvPr>
          <p:cNvPicPr>
            <a:picLocks noGrp="1" noRot="1" noChangeAspect="1"/>
          </p:cNvPicPr>
          <p:nvPr>
            <p:ph sz="half" idx="1"/>
            <a:videoFile r:link="rId1"/>
          </p:nvPr>
        </p:nvPicPr>
        <p:blipFill>
          <a:blip r:embed="rId4"/>
          <a:stretch>
            <a:fillRect/>
          </a:stretch>
        </p:blipFill>
        <p:spPr>
          <a:xfrm>
            <a:off x="2533921" y="394340"/>
            <a:ext cx="7124157" cy="5343603"/>
          </a:xfrm>
          <a:prstGeom prst="rect">
            <a:avLst/>
          </a:prstGeom>
        </p:spPr>
      </p:pic>
    </p:spTree>
    <p:extLst>
      <p:ext uri="{BB962C8B-B14F-4D97-AF65-F5344CB8AC3E}">
        <p14:creationId xmlns:p14="http://schemas.microsoft.com/office/powerpoint/2010/main" val="32262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tudent using the train simulator">
            <a:extLst>
              <a:ext uri="{FF2B5EF4-FFF2-40B4-BE49-F238E27FC236}">
                <a16:creationId xmlns:a16="http://schemas.microsoft.com/office/drawing/2014/main" id="{F28B1CAD-2A4B-9103-C9BC-DD3E45ADC412}"/>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a16="http://schemas.microsoft.com/office/drawing/2014/main" id="{4AE1D80D-361E-0354-9A49-F5167AB91E48}"/>
              </a:ext>
            </a:extLst>
          </p:cNvPr>
          <p:cNvSpPr>
            <a:spLocks noGrp="1"/>
          </p:cNvSpPr>
          <p:nvPr>
            <p:ph type="subTitle" idx="1"/>
          </p:nvPr>
        </p:nvSpPr>
        <p:spPr>
          <a:xfrm>
            <a:off x="502920" y="2138583"/>
            <a:ext cx="5518130" cy="3347331"/>
          </a:xfrm>
        </p:spPr>
        <p:txBody>
          <a:bodyPr/>
          <a:lstStyle/>
          <a:p>
            <a:r>
              <a:rPr lang="en-GB"/>
              <a:t>Our research facilities drive innovation across energy, healthcare, infrastructure, advanced manufacturing, and much more.</a:t>
            </a:r>
          </a:p>
          <a:p>
            <a:endParaRPr lang="en-GB"/>
          </a:p>
          <a:p>
            <a:r>
              <a:rPr lang="en-GB"/>
              <a:t>These include:</a:t>
            </a:r>
            <a:br>
              <a:rPr lang="en-GB"/>
            </a:br>
            <a:r>
              <a:rPr lang="en-GB" sz="800"/>
              <a:t> </a:t>
            </a:r>
            <a:endParaRPr lang="en-GB"/>
          </a:p>
          <a:p>
            <a:pPr marL="342900" indent="-342900">
              <a:buFont typeface="Wingdings" pitchFamily="2" charset="2"/>
              <a:buChar char="§"/>
            </a:pPr>
            <a:r>
              <a:rPr lang="en-GB"/>
              <a:t>High Flux Accelerator-Driven Neutron</a:t>
            </a:r>
          </a:p>
          <a:p>
            <a:pPr marL="342900" indent="-342900">
              <a:buFont typeface="Wingdings" pitchFamily="2" charset="2"/>
              <a:buChar char="§"/>
            </a:pPr>
            <a:r>
              <a:rPr lang="en-GB"/>
              <a:t>Quantum Technology Hub</a:t>
            </a:r>
          </a:p>
          <a:p>
            <a:pPr marL="342900" indent="-342900">
              <a:buFont typeface="Wingdings" pitchFamily="2" charset="2"/>
              <a:buChar char="§"/>
            </a:pPr>
            <a:r>
              <a:rPr lang="en-GB"/>
              <a:t>Tyseley Energy Park</a:t>
            </a:r>
          </a:p>
          <a:p>
            <a:pPr marL="342900" indent="-342900">
              <a:buFont typeface="Wingdings" pitchFamily="2" charset="2"/>
              <a:buChar char="§"/>
            </a:pPr>
            <a:r>
              <a:rPr lang="en-GB"/>
              <a:t>Birmingham Health Innovation Campus</a:t>
            </a:r>
          </a:p>
          <a:p>
            <a:pPr marL="342900" indent="-342900">
              <a:buFont typeface="Wingdings" pitchFamily="2" charset="2"/>
              <a:buChar char="§"/>
            </a:pPr>
            <a:endParaRPr lang="en-GB"/>
          </a:p>
          <a:p>
            <a:pPr marL="342900" indent="-342900">
              <a:buFont typeface="Wingdings" pitchFamily="2" charset="2"/>
              <a:buChar char="§"/>
            </a:pPr>
            <a:endParaRPr lang="en-GB"/>
          </a:p>
        </p:txBody>
      </p:sp>
      <p:sp>
        <p:nvSpPr>
          <p:cNvPr id="4" name="Title 3">
            <a:extLst>
              <a:ext uri="{FF2B5EF4-FFF2-40B4-BE49-F238E27FC236}">
                <a16:creationId xmlns:a16="http://schemas.microsoft.com/office/drawing/2014/main" id="{DFFAAB93-7613-3D85-772C-005EC67D082B}"/>
              </a:ext>
            </a:extLst>
          </p:cNvPr>
          <p:cNvSpPr>
            <a:spLocks noGrp="1"/>
          </p:cNvSpPr>
          <p:nvPr>
            <p:ph type="title"/>
          </p:nvPr>
        </p:nvSpPr>
        <p:spPr>
          <a:xfrm>
            <a:off x="502920" y="437430"/>
            <a:ext cx="5518130" cy="1551027"/>
          </a:xfrm>
        </p:spPr>
        <p:txBody>
          <a:bodyPr/>
          <a:lstStyle/>
          <a:p>
            <a:r>
              <a:rPr lang="en-GB" sz="4400"/>
              <a:t>Significant </a:t>
            </a:r>
            <a:br>
              <a:rPr lang="en-GB" sz="4400"/>
            </a:br>
            <a:r>
              <a:rPr lang="en-GB" sz="4400"/>
              <a:t>research facilities</a:t>
            </a:r>
          </a:p>
        </p:txBody>
      </p:sp>
    </p:spTree>
    <p:extLst>
      <p:ext uri="{BB962C8B-B14F-4D97-AF65-F5344CB8AC3E}">
        <p14:creationId xmlns:p14="http://schemas.microsoft.com/office/powerpoint/2010/main" val="212854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70A9E8-7150-7F63-ECE8-459C7CE663BE}"/>
              </a:ext>
            </a:extLst>
          </p:cNvPr>
          <p:cNvSpPr txBox="1"/>
          <p:nvPr/>
        </p:nvSpPr>
        <p:spPr>
          <a:xfrm>
            <a:off x="401154" y="2207436"/>
            <a:ext cx="156966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Chemistry</a:t>
            </a:r>
            <a:endParaRPr lang="en-US" sz="2400">
              <a:latin typeface="Times New Roman" panose="02020603050405020304" pitchFamily="18" charset="0"/>
              <a:cs typeface="Times New Roman" panose="02020603050405020304" pitchFamily="18" charset="0"/>
            </a:endParaRPr>
          </a:p>
        </p:txBody>
      </p:sp>
      <p:sp>
        <p:nvSpPr>
          <p:cNvPr id="5" name="1. Title Placeholder">
            <a:extLst>
              <a:ext uri="{FF2B5EF4-FFF2-40B4-BE49-F238E27FC236}">
                <a16:creationId xmlns:a16="http://schemas.microsoft.com/office/drawing/2014/main" id="{FC0B105D-BCBD-21FF-0940-31C11E2C753D}"/>
              </a:ext>
            </a:extLst>
          </p:cNvPr>
          <p:cNvSpPr txBox="1">
            <a:spLocks/>
          </p:cNvSpPr>
          <p:nvPr/>
        </p:nvSpPr>
        <p:spPr>
          <a:xfrm>
            <a:off x="443978" y="495588"/>
            <a:ext cx="4543914" cy="5120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r>
              <a:rPr lang="en-US" sz="3400"/>
              <a:t>Nobel Prize Winners</a:t>
            </a:r>
          </a:p>
        </p:txBody>
      </p:sp>
      <p:sp>
        <p:nvSpPr>
          <p:cNvPr id="7" name="2. Subtitle Placeholder">
            <a:extLst>
              <a:ext uri="{FF2B5EF4-FFF2-40B4-BE49-F238E27FC236}">
                <a16:creationId xmlns:a16="http://schemas.microsoft.com/office/drawing/2014/main" id="{50AB0C3B-B499-A966-F5C5-4C73D8C32C77}"/>
              </a:ext>
            </a:extLst>
          </p:cNvPr>
          <p:cNvSpPr txBox="1">
            <a:spLocks/>
          </p:cNvSpPr>
          <p:nvPr/>
        </p:nvSpPr>
        <p:spPr>
          <a:xfrm>
            <a:off x="448200" y="1275448"/>
            <a:ext cx="6583221" cy="4133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effectLst/>
                <a:ea typeface="Calibri" panose="020F0502020204030204" pitchFamily="34" charset="0"/>
              </a:rPr>
              <a:t>We have been conducting research that matters for 125 years.</a:t>
            </a:r>
            <a:r>
              <a:rPr lang="en-GB" sz="1800">
                <a:effectLst/>
              </a:rPr>
              <a:t> </a:t>
            </a:r>
            <a:endParaRPr lang="en-US" sz="1800">
              <a:solidFill>
                <a:schemeClr val="bg1"/>
              </a:solidFill>
            </a:endParaRPr>
          </a:p>
        </p:txBody>
      </p:sp>
      <p:sp>
        <p:nvSpPr>
          <p:cNvPr id="8" name="TextBox 7">
            <a:extLst>
              <a:ext uri="{FF2B5EF4-FFF2-40B4-BE49-F238E27FC236}">
                <a16:creationId xmlns:a16="http://schemas.microsoft.com/office/drawing/2014/main" id="{D77AE4C7-5BAD-E8AD-E8F3-136B385ACEF8}"/>
              </a:ext>
            </a:extLst>
          </p:cNvPr>
          <p:cNvSpPr txBox="1"/>
          <p:nvPr/>
        </p:nvSpPr>
        <p:spPr>
          <a:xfrm>
            <a:off x="401153" y="2005391"/>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1922</a:t>
            </a:r>
            <a:endParaRPr lang="en-US" sz="11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D6EBBC3-69BC-7ACD-EF27-90B443E26FDC}"/>
              </a:ext>
            </a:extLst>
          </p:cNvPr>
          <p:cNvSpPr txBox="1"/>
          <p:nvPr/>
        </p:nvSpPr>
        <p:spPr>
          <a:xfrm>
            <a:off x="413332" y="2697355"/>
            <a:ext cx="1704314"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Discovering Isotypes </a:t>
            </a:r>
            <a:r>
              <a:rPr lang="en-US" sz="1200">
                <a:latin typeface="Arial" panose="020B0604020202020204" pitchFamily="34" charset="0"/>
                <a:cs typeface="Arial" panose="020B0604020202020204" pitchFamily="34" charset="0"/>
              </a:rPr>
              <a: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Francis A Aston</a:t>
            </a:r>
          </a:p>
        </p:txBody>
      </p:sp>
      <p:sp>
        <p:nvSpPr>
          <p:cNvPr id="11" name="TextBox 10">
            <a:extLst>
              <a:ext uri="{FF2B5EF4-FFF2-40B4-BE49-F238E27FC236}">
                <a16:creationId xmlns:a16="http://schemas.microsoft.com/office/drawing/2014/main" id="{37DCE290-376D-5922-C96C-679BA5123B83}"/>
              </a:ext>
            </a:extLst>
          </p:cNvPr>
          <p:cNvSpPr txBox="1"/>
          <p:nvPr/>
        </p:nvSpPr>
        <p:spPr>
          <a:xfrm>
            <a:off x="1529804" y="4044308"/>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1937</a:t>
            </a:r>
            <a:endParaRPr lang="en-US" sz="11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C2DA00A-CD64-7001-4513-1CFAFECEA92F}"/>
              </a:ext>
            </a:extLst>
          </p:cNvPr>
          <p:cNvSpPr txBox="1"/>
          <p:nvPr/>
        </p:nvSpPr>
        <p:spPr>
          <a:xfrm>
            <a:off x="1524564" y="4230762"/>
            <a:ext cx="1646605"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Chemistry</a:t>
            </a:r>
            <a:r>
              <a:rPr lang="en-US" sz="240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03C573E1-04DB-3463-3EB2-397F5E9CB682}"/>
              </a:ext>
            </a:extLst>
          </p:cNvPr>
          <p:cNvSpPr txBox="1"/>
          <p:nvPr/>
        </p:nvSpPr>
        <p:spPr>
          <a:xfrm>
            <a:off x="1531229" y="4645633"/>
            <a:ext cx="2069122"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Discovering synthesizing vitamin C</a:t>
            </a:r>
            <a:r>
              <a:rPr lang="en-US" sz="1200">
                <a:latin typeface="Arial" panose="020B0604020202020204" pitchFamily="34" charset="0"/>
                <a:cs typeface="Arial" panose="020B0604020202020204" pitchFamily="34" charset="0"/>
              </a:rPr>
              <a: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W. Norman Haworth</a:t>
            </a:r>
          </a:p>
        </p:txBody>
      </p:sp>
      <p:sp>
        <p:nvSpPr>
          <p:cNvPr id="14" name="TextBox 13">
            <a:extLst>
              <a:ext uri="{FF2B5EF4-FFF2-40B4-BE49-F238E27FC236}">
                <a16:creationId xmlns:a16="http://schemas.microsoft.com/office/drawing/2014/main" id="{087BD40D-9446-DA98-3D03-4C9D30B5EA38}"/>
              </a:ext>
            </a:extLst>
          </p:cNvPr>
          <p:cNvSpPr txBox="1"/>
          <p:nvPr/>
        </p:nvSpPr>
        <p:spPr>
          <a:xfrm>
            <a:off x="2417310" y="1989673"/>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1937</a:t>
            </a:r>
            <a:endParaRPr lang="en-US" sz="110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7F8FAEE-952C-A79B-649B-43CF991E7E67}"/>
              </a:ext>
            </a:extLst>
          </p:cNvPr>
          <p:cNvSpPr txBox="1"/>
          <p:nvPr/>
        </p:nvSpPr>
        <p:spPr>
          <a:xfrm>
            <a:off x="2420981" y="2207436"/>
            <a:ext cx="1781257"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Nobel Peace</a:t>
            </a:r>
            <a:endParaRPr lang="en-US" sz="24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7D4EE6A-2F78-F359-C059-3CEE8DC979F4}"/>
              </a:ext>
            </a:extLst>
          </p:cNvPr>
          <p:cNvSpPr txBox="1"/>
          <p:nvPr/>
        </p:nvSpPr>
        <p:spPr>
          <a:xfrm>
            <a:off x="2417310" y="2675143"/>
            <a:ext cx="1930996"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Founding the League of Nations </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Lord Robert Cecil</a:t>
            </a:r>
          </a:p>
        </p:txBody>
      </p:sp>
      <p:sp>
        <p:nvSpPr>
          <p:cNvPr id="17" name="TextBox 16">
            <a:extLst>
              <a:ext uri="{FF2B5EF4-FFF2-40B4-BE49-F238E27FC236}">
                <a16:creationId xmlns:a16="http://schemas.microsoft.com/office/drawing/2014/main" id="{1C986DE9-C408-A9F5-8BB8-C797273D87CC}"/>
              </a:ext>
            </a:extLst>
          </p:cNvPr>
          <p:cNvSpPr txBox="1"/>
          <p:nvPr/>
        </p:nvSpPr>
        <p:spPr>
          <a:xfrm>
            <a:off x="3856446" y="4044308"/>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1960</a:t>
            </a:r>
            <a:endParaRPr lang="en-US" sz="110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08CEA51-7940-DE16-1A87-BC61BAF9585A}"/>
              </a:ext>
            </a:extLst>
          </p:cNvPr>
          <p:cNvSpPr txBox="1"/>
          <p:nvPr/>
        </p:nvSpPr>
        <p:spPr>
          <a:xfrm>
            <a:off x="3856446" y="4235390"/>
            <a:ext cx="2013693"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Physiology </a:t>
            </a:r>
            <a:r>
              <a:rPr lang="en-US" sz="2400">
                <a:latin typeface="Times New Roman" panose="02020603050405020304" pitchFamily="18" charset="0"/>
                <a:cs typeface="Times New Roman" panose="02020603050405020304" pitchFamily="18" charset="0"/>
              </a:rPr>
              <a:t>or </a:t>
            </a:r>
          </a:p>
          <a:p>
            <a:r>
              <a:rPr lang="en-US" sz="2400" b="1">
                <a:latin typeface="Times New Roman" panose="02020603050405020304" pitchFamily="18" charset="0"/>
                <a:cs typeface="Times New Roman" panose="02020603050405020304" pitchFamily="18" charset="0"/>
              </a:rPr>
              <a:t>Medicine</a:t>
            </a:r>
            <a:endParaRPr lang="en-US" sz="24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E704B93-C074-BBAF-8026-4F7CB8C3F0B2}"/>
              </a:ext>
            </a:extLst>
          </p:cNvPr>
          <p:cNvSpPr txBox="1"/>
          <p:nvPr/>
        </p:nvSpPr>
        <p:spPr>
          <a:xfrm>
            <a:off x="3856446" y="5029055"/>
            <a:ext cx="1862492"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Pioneering Organ Transplants</a:t>
            </a:r>
          </a:p>
          <a:p>
            <a:r>
              <a:rPr lang="en-US" sz="1200" b="1">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Peter </a:t>
            </a:r>
            <a:r>
              <a:rPr lang="en-US" sz="1200" err="1">
                <a:latin typeface="Arial" panose="020B0604020202020204" pitchFamily="34" charset="0"/>
                <a:cs typeface="Arial" panose="020B0604020202020204" pitchFamily="34" charset="0"/>
              </a:rPr>
              <a:t>Medewar</a:t>
            </a: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39D8068-EC1C-A325-CD1C-DFC7FDF8E3EF}"/>
              </a:ext>
            </a:extLst>
          </p:cNvPr>
          <p:cNvSpPr txBox="1"/>
          <p:nvPr/>
        </p:nvSpPr>
        <p:spPr>
          <a:xfrm>
            <a:off x="4714588" y="1701594"/>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1982</a:t>
            </a:r>
            <a:endParaRPr lang="en-US" sz="110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8A34859-9A8E-1790-FD00-580C97BA8196}"/>
              </a:ext>
            </a:extLst>
          </p:cNvPr>
          <p:cNvSpPr txBox="1"/>
          <p:nvPr/>
        </p:nvSpPr>
        <p:spPr>
          <a:xfrm>
            <a:off x="4714589" y="1852064"/>
            <a:ext cx="1926597" cy="830997"/>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Physiology </a:t>
            </a:r>
            <a:r>
              <a:rPr lang="en-US" sz="2400">
                <a:latin typeface="Times New Roman" panose="02020603050405020304" pitchFamily="18" charset="0"/>
                <a:cs typeface="Times New Roman" panose="02020603050405020304" pitchFamily="18" charset="0"/>
              </a:rPr>
              <a:t>or</a:t>
            </a:r>
            <a:r>
              <a:rPr lang="en-US" sz="2400" b="1">
                <a:latin typeface="Times New Roman" panose="02020603050405020304" pitchFamily="18" charset="0"/>
                <a:cs typeface="Times New Roman" panose="02020603050405020304" pitchFamily="18" charset="0"/>
              </a:rPr>
              <a:t> Medicine</a:t>
            </a:r>
            <a:endParaRPr lang="en-US" sz="24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1802C2ED-E142-05A9-1A17-A56400E7EC21}"/>
              </a:ext>
            </a:extLst>
          </p:cNvPr>
          <p:cNvSpPr txBox="1"/>
          <p:nvPr/>
        </p:nvSpPr>
        <p:spPr>
          <a:xfrm>
            <a:off x="4714591" y="2672751"/>
            <a:ext cx="2258344"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Discovery of the </a:t>
            </a:r>
          </a:p>
          <a:p>
            <a:r>
              <a:rPr lang="en-US" sz="1200" b="1">
                <a:latin typeface="Arial" panose="020B0604020202020204" pitchFamily="34" charset="0"/>
                <a:cs typeface="Arial" panose="020B0604020202020204" pitchFamily="34" charset="0"/>
              </a:rPr>
              <a:t>structure of DNA</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Maurice Wilkins</a:t>
            </a:r>
          </a:p>
        </p:txBody>
      </p:sp>
      <p:sp>
        <p:nvSpPr>
          <p:cNvPr id="23" name="TextBox 22">
            <a:extLst>
              <a:ext uri="{FF2B5EF4-FFF2-40B4-BE49-F238E27FC236}">
                <a16:creationId xmlns:a16="http://schemas.microsoft.com/office/drawing/2014/main" id="{A43B86D2-6737-A6E1-6FAE-993AD999F14F}"/>
              </a:ext>
            </a:extLst>
          </p:cNvPr>
          <p:cNvSpPr txBox="1"/>
          <p:nvPr/>
        </p:nvSpPr>
        <p:spPr>
          <a:xfrm>
            <a:off x="7284776" y="1642420"/>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2001</a:t>
            </a:r>
            <a:endParaRPr lang="en-US" sz="11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197A2949-13BF-5EF2-6477-7008ED8EA2AF}"/>
              </a:ext>
            </a:extLst>
          </p:cNvPr>
          <p:cNvSpPr txBox="1"/>
          <p:nvPr/>
        </p:nvSpPr>
        <p:spPr>
          <a:xfrm>
            <a:off x="7284776" y="1837823"/>
            <a:ext cx="2013693" cy="830997"/>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Physiology </a:t>
            </a:r>
            <a:r>
              <a:rPr lang="en-US" sz="2400">
                <a:latin typeface="Times New Roman" panose="02020603050405020304" pitchFamily="18" charset="0"/>
                <a:cs typeface="Times New Roman" panose="02020603050405020304" pitchFamily="18" charset="0"/>
              </a:rPr>
              <a:t>or </a:t>
            </a:r>
          </a:p>
          <a:p>
            <a:r>
              <a:rPr lang="en-US" sz="2400" b="1">
                <a:latin typeface="Times New Roman" panose="02020603050405020304" pitchFamily="18" charset="0"/>
                <a:cs typeface="Times New Roman" panose="02020603050405020304" pitchFamily="18" charset="0"/>
              </a:rPr>
              <a:t>Medicine</a:t>
            </a:r>
            <a:endParaRPr lang="en-US" sz="24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2A28030-686B-A578-A38A-FB65231AEDDF}"/>
              </a:ext>
            </a:extLst>
          </p:cNvPr>
          <p:cNvSpPr txBox="1"/>
          <p:nvPr/>
        </p:nvSpPr>
        <p:spPr>
          <a:xfrm>
            <a:off x="7284777" y="2672751"/>
            <a:ext cx="2013692"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Inspiring Cancer Treatments</a:t>
            </a:r>
            <a:r>
              <a:rPr lang="en-US" sz="1200">
                <a:latin typeface="Arial" panose="020B0604020202020204" pitchFamily="34" charset="0"/>
                <a:cs typeface="Arial" panose="020B0604020202020204" pitchFamily="34" charset="0"/>
              </a:rPr>
              <a:t> </a:t>
            </a:r>
          </a:p>
          <a:p>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Paul Nurse</a:t>
            </a:r>
          </a:p>
        </p:txBody>
      </p:sp>
      <p:sp>
        <p:nvSpPr>
          <p:cNvPr id="29" name="TextBox 28">
            <a:extLst>
              <a:ext uri="{FF2B5EF4-FFF2-40B4-BE49-F238E27FC236}">
                <a16:creationId xmlns:a16="http://schemas.microsoft.com/office/drawing/2014/main" id="{341583AD-AE30-756D-1BBD-61F21C2CBAE9}"/>
              </a:ext>
            </a:extLst>
          </p:cNvPr>
          <p:cNvSpPr txBox="1"/>
          <p:nvPr/>
        </p:nvSpPr>
        <p:spPr>
          <a:xfrm>
            <a:off x="9942058" y="1645066"/>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2016</a:t>
            </a:r>
            <a:endParaRPr lang="en-US" sz="11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631F542C-D9D2-9A58-4A5C-22CD9188B5F1}"/>
              </a:ext>
            </a:extLst>
          </p:cNvPr>
          <p:cNvSpPr txBox="1"/>
          <p:nvPr/>
        </p:nvSpPr>
        <p:spPr>
          <a:xfrm>
            <a:off x="9942058" y="1852064"/>
            <a:ext cx="117498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Physics</a:t>
            </a:r>
            <a:endParaRPr lang="en-US" sz="240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17C2FCA-4FB0-C5FC-7CE7-37DBF2B6785C}"/>
              </a:ext>
            </a:extLst>
          </p:cNvPr>
          <p:cNvSpPr txBox="1"/>
          <p:nvPr/>
        </p:nvSpPr>
        <p:spPr>
          <a:xfrm>
            <a:off x="8705287" y="4036568"/>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2016</a:t>
            </a:r>
            <a:endParaRPr lang="en-US" sz="11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4BD4D73-D836-5D75-D6D1-45B4ED4F349B}"/>
              </a:ext>
            </a:extLst>
          </p:cNvPr>
          <p:cNvSpPr txBox="1"/>
          <p:nvPr/>
        </p:nvSpPr>
        <p:spPr>
          <a:xfrm>
            <a:off x="8705287" y="4186336"/>
            <a:ext cx="1569660"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Chemistry</a:t>
            </a:r>
          </a:p>
        </p:txBody>
      </p:sp>
      <p:sp>
        <p:nvSpPr>
          <p:cNvPr id="33" name="TextBox 32">
            <a:extLst>
              <a:ext uri="{FF2B5EF4-FFF2-40B4-BE49-F238E27FC236}">
                <a16:creationId xmlns:a16="http://schemas.microsoft.com/office/drawing/2014/main" id="{11028EE8-887E-DC49-5FA5-AE2E80C09AE0}"/>
              </a:ext>
            </a:extLst>
          </p:cNvPr>
          <p:cNvSpPr txBox="1"/>
          <p:nvPr/>
        </p:nvSpPr>
        <p:spPr>
          <a:xfrm>
            <a:off x="8705287" y="4650888"/>
            <a:ext cx="2022676" cy="1015663"/>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Pioneering Molecular Machines </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J. Fraser Stoddart</a:t>
            </a:r>
          </a:p>
        </p:txBody>
      </p:sp>
      <p:cxnSp>
        <p:nvCxnSpPr>
          <p:cNvPr id="34" name="Straight Connector 33">
            <a:extLst>
              <a:ext uri="{FF2B5EF4-FFF2-40B4-BE49-F238E27FC236}">
                <a16:creationId xmlns:a16="http://schemas.microsoft.com/office/drawing/2014/main" id="{23C47012-3F9B-D35D-AB69-45622AF79424}"/>
              </a:ext>
            </a:extLst>
          </p:cNvPr>
          <p:cNvCxnSpPr>
            <a:cxnSpLocks/>
          </p:cNvCxnSpPr>
          <p:nvPr/>
        </p:nvCxnSpPr>
        <p:spPr>
          <a:xfrm flipH="1" flipV="1">
            <a:off x="532159" y="3818152"/>
            <a:ext cx="10916630" cy="22388"/>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sp>
        <p:nvSpPr>
          <p:cNvPr id="35" name="TextBox 34">
            <a:extLst>
              <a:ext uri="{FF2B5EF4-FFF2-40B4-BE49-F238E27FC236}">
                <a16:creationId xmlns:a16="http://schemas.microsoft.com/office/drawing/2014/main" id="{A5A00E32-460B-685F-7CF9-D1A355E523F9}"/>
              </a:ext>
            </a:extLst>
          </p:cNvPr>
          <p:cNvSpPr txBox="1"/>
          <p:nvPr/>
        </p:nvSpPr>
        <p:spPr>
          <a:xfrm>
            <a:off x="9942059" y="2264857"/>
            <a:ext cx="1848786" cy="1200329"/>
          </a:xfrm>
          <a:prstGeom prst="rect">
            <a:avLst/>
          </a:prstGeom>
          <a:noFill/>
        </p:spPr>
        <p:txBody>
          <a:bodyPr wrap="square" lIns="91440" tIns="45720" rIns="91440" bIns="45720" rtlCol="0" anchor="t">
            <a:spAutoFit/>
          </a:bodyPr>
          <a:lstStyle/>
          <a:p>
            <a:r>
              <a:rPr lang="en-US" sz="1200" b="1">
                <a:latin typeface="Arial" panose="020B0604020202020204" pitchFamily="34" charset="0"/>
                <a:cs typeface="Arial" panose="020B0604020202020204" pitchFamily="34" charset="0"/>
              </a:rPr>
              <a:t>Discoveries of the properties of matter</a:t>
            </a:r>
          </a:p>
          <a:p>
            <a:endParaRPr lang="en-US" sz="1200" b="1">
              <a:latin typeface="Arial" panose="020B0604020202020204" pitchFamily="34" charset="0"/>
              <a:cs typeface="Arial" panose="020B0604020202020204" pitchFamily="34" charset="0"/>
            </a:endParaRPr>
          </a:p>
          <a:p>
            <a:r>
              <a:rPr lang="en-US" sz="1200">
                <a:latin typeface="Arial"/>
                <a:cs typeface="Arial"/>
              </a:rPr>
              <a:t>Professor David J. Thoules &amp; Professor Mike </a:t>
            </a:r>
            <a:r>
              <a:rPr lang="en-US" sz="1200" err="1">
                <a:latin typeface="Arial"/>
                <a:cs typeface="Arial"/>
              </a:rPr>
              <a:t>Kosterlitz</a:t>
            </a:r>
            <a:endParaRPr lang="en-US" sz="1200">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45761950-46CF-2E09-5ABA-91313021CE24}"/>
              </a:ext>
            </a:extLst>
          </p:cNvPr>
          <p:cNvCxnSpPr>
            <a:cxnSpLocks/>
          </p:cNvCxnSpPr>
          <p:nvPr/>
        </p:nvCxnSpPr>
        <p:spPr>
          <a:xfrm>
            <a:off x="1301417" y="36474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80C4711B-4D45-177D-5F73-7F3B10912CBB}"/>
              </a:ext>
            </a:extLst>
          </p:cNvPr>
          <p:cNvCxnSpPr>
            <a:cxnSpLocks/>
          </p:cNvCxnSpPr>
          <p:nvPr/>
        </p:nvCxnSpPr>
        <p:spPr>
          <a:xfrm>
            <a:off x="3477660" y="362777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38" name="Straight Connector 37">
            <a:extLst>
              <a:ext uri="{FF2B5EF4-FFF2-40B4-BE49-F238E27FC236}">
                <a16:creationId xmlns:a16="http://schemas.microsoft.com/office/drawing/2014/main" id="{EAEA923F-9265-8AA4-C3CE-2DF7F6E3AF2F}"/>
              </a:ext>
            </a:extLst>
          </p:cNvPr>
          <p:cNvCxnSpPr>
            <a:cxnSpLocks/>
          </p:cNvCxnSpPr>
          <p:nvPr/>
        </p:nvCxnSpPr>
        <p:spPr>
          <a:xfrm>
            <a:off x="5902042" y="3651576"/>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39" name="Straight Connector 38">
            <a:extLst>
              <a:ext uri="{FF2B5EF4-FFF2-40B4-BE49-F238E27FC236}">
                <a16:creationId xmlns:a16="http://schemas.microsoft.com/office/drawing/2014/main" id="{722B64EF-7238-8496-9B56-D51948EFA986}"/>
              </a:ext>
            </a:extLst>
          </p:cNvPr>
          <p:cNvCxnSpPr>
            <a:cxnSpLocks/>
          </p:cNvCxnSpPr>
          <p:nvPr/>
        </p:nvCxnSpPr>
        <p:spPr>
          <a:xfrm>
            <a:off x="2362360" y="38405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8F594EC1-8EF9-C9F7-23F1-FD7265FA119D}"/>
              </a:ext>
            </a:extLst>
          </p:cNvPr>
          <p:cNvCxnSpPr>
            <a:cxnSpLocks/>
          </p:cNvCxnSpPr>
          <p:nvPr/>
        </p:nvCxnSpPr>
        <p:spPr>
          <a:xfrm>
            <a:off x="4866767" y="3843022"/>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1" name="Straight Connector 40">
            <a:extLst>
              <a:ext uri="{FF2B5EF4-FFF2-40B4-BE49-F238E27FC236}">
                <a16:creationId xmlns:a16="http://schemas.microsoft.com/office/drawing/2014/main" id="{AFB108F2-C46F-744B-7C4F-D5B265F3ACBA}"/>
              </a:ext>
            </a:extLst>
          </p:cNvPr>
          <p:cNvCxnSpPr>
            <a:cxnSpLocks/>
          </p:cNvCxnSpPr>
          <p:nvPr/>
        </p:nvCxnSpPr>
        <p:spPr>
          <a:xfrm>
            <a:off x="8287688" y="36474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2FAB2756-F420-4738-E5AE-6107E4AA5FDE}"/>
              </a:ext>
            </a:extLst>
          </p:cNvPr>
          <p:cNvCxnSpPr>
            <a:cxnSpLocks/>
          </p:cNvCxnSpPr>
          <p:nvPr/>
        </p:nvCxnSpPr>
        <p:spPr>
          <a:xfrm>
            <a:off x="7171962" y="38405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3" name="Straight Connector 42">
            <a:extLst>
              <a:ext uri="{FF2B5EF4-FFF2-40B4-BE49-F238E27FC236}">
                <a16:creationId xmlns:a16="http://schemas.microsoft.com/office/drawing/2014/main" id="{18DA3BD1-4048-E210-4580-08D1A93F9DD9}"/>
              </a:ext>
            </a:extLst>
          </p:cNvPr>
          <p:cNvCxnSpPr>
            <a:cxnSpLocks/>
          </p:cNvCxnSpPr>
          <p:nvPr/>
        </p:nvCxnSpPr>
        <p:spPr>
          <a:xfrm>
            <a:off x="9490117" y="38405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6B6A31AC-95E0-5B50-DC05-E11E65AC0C08}"/>
              </a:ext>
            </a:extLst>
          </p:cNvPr>
          <p:cNvCxnSpPr>
            <a:cxnSpLocks/>
          </p:cNvCxnSpPr>
          <p:nvPr/>
        </p:nvCxnSpPr>
        <p:spPr>
          <a:xfrm>
            <a:off x="10587319" y="3647440"/>
            <a:ext cx="0" cy="170712"/>
          </a:xfrm>
          <a:prstGeom prst="line">
            <a:avLst/>
          </a:prstGeom>
          <a:ln w="44450" cap="rnd">
            <a:solidFill>
              <a:srgbClr val="D3B45C"/>
            </a:solidFill>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B7CCC354-7603-96F1-C9A6-18B5F88FE249}"/>
              </a:ext>
            </a:extLst>
          </p:cNvPr>
          <p:cNvSpPr txBox="1"/>
          <p:nvPr/>
        </p:nvSpPr>
        <p:spPr>
          <a:xfrm>
            <a:off x="6475742" y="4048662"/>
            <a:ext cx="466794" cy="261610"/>
          </a:xfrm>
          <a:prstGeom prst="rect">
            <a:avLst/>
          </a:prstGeom>
          <a:noFill/>
        </p:spPr>
        <p:txBody>
          <a:bodyPr wrap="none" rtlCol="0">
            <a:spAutoFit/>
          </a:bodyPr>
          <a:lstStyle/>
          <a:p>
            <a:r>
              <a:rPr lang="en-US" sz="1100" b="1">
                <a:latin typeface="Times New Roman" panose="02020603050405020304" pitchFamily="18" charset="0"/>
                <a:cs typeface="Times New Roman" panose="02020603050405020304" pitchFamily="18" charset="0"/>
              </a:rPr>
              <a:t>1982</a:t>
            </a:r>
            <a:endParaRPr lang="en-US" sz="11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CDAA925-1DEA-7A25-DD05-DF514CC5633C}"/>
              </a:ext>
            </a:extLst>
          </p:cNvPr>
          <p:cNvSpPr txBox="1"/>
          <p:nvPr/>
        </p:nvSpPr>
        <p:spPr>
          <a:xfrm>
            <a:off x="6446941" y="4260240"/>
            <a:ext cx="1396536"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Medicine</a:t>
            </a:r>
            <a:endParaRPr lang="en-US" sz="24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C742EC2-8085-88F9-6E1F-BABB7522A184}"/>
              </a:ext>
            </a:extLst>
          </p:cNvPr>
          <p:cNvSpPr txBox="1"/>
          <p:nvPr/>
        </p:nvSpPr>
        <p:spPr>
          <a:xfrm>
            <a:off x="6446943" y="4731740"/>
            <a:ext cx="2258344" cy="830997"/>
          </a:xfrm>
          <a:prstGeom prst="rect">
            <a:avLst/>
          </a:prstGeom>
          <a:noFill/>
        </p:spPr>
        <p:txBody>
          <a:bodyPr wrap="square" rtlCol="0">
            <a:spAutoFit/>
          </a:bodyPr>
          <a:lstStyle/>
          <a:p>
            <a:r>
              <a:rPr lang="en-US" sz="1200" b="1">
                <a:latin typeface="Arial" panose="020B0604020202020204" pitchFamily="34" charset="0"/>
                <a:cs typeface="Arial" panose="020B0604020202020204" pitchFamily="34" charset="0"/>
              </a:rPr>
              <a:t>Understanding Pain Relief: Aspirin </a:t>
            </a:r>
          </a:p>
          <a:p>
            <a:endParaRPr lang="en-US" sz="1200" b="1">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Professor Sir John Vane</a:t>
            </a:r>
          </a:p>
        </p:txBody>
      </p:sp>
    </p:spTree>
    <p:extLst>
      <p:ext uri="{BB962C8B-B14F-4D97-AF65-F5344CB8AC3E}">
        <p14:creationId xmlns:p14="http://schemas.microsoft.com/office/powerpoint/2010/main" val="152653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visual representation of how campus could look in the future">
            <a:extLst>
              <a:ext uri="{FF2B5EF4-FFF2-40B4-BE49-F238E27FC236}">
                <a16:creationId xmlns:a16="http://schemas.microsoft.com/office/drawing/2014/main" id="{DE0E0920-1C30-6192-4BE6-B72D6A820AAF}"/>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p:blipFill>
        <p:spPr/>
      </p:pic>
      <p:sp>
        <p:nvSpPr>
          <p:cNvPr id="3" name="Subtitle 2">
            <a:extLst>
              <a:ext uri="{FF2B5EF4-FFF2-40B4-BE49-F238E27FC236}">
                <a16:creationId xmlns:a16="http://schemas.microsoft.com/office/drawing/2014/main" id="{573218CD-7471-21E0-741B-6D83AEF2EBD4}"/>
              </a:ext>
            </a:extLst>
          </p:cNvPr>
          <p:cNvSpPr>
            <a:spLocks noGrp="1"/>
          </p:cNvSpPr>
          <p:nvPr>
            <p:ph type="subTitle" idx="1"/>
          </p:nvPr>
        </p:nvSpPr>
        <p:spPr/>
        <p:txBody>
          <a:bodyPr vert="horz" lIns="91440" tIns="45720" rIns="91440" bIns="45720" rtlCol="0" anchor="t">
            <a:normAutofit/>
          </a:bodyPr>
          <a:lstStyle/>
          <a:p>
            <a:pPr>
              <a:lnSpc>
                <a:spcPct val="107000"/>
              </a:lnSpc>
              <a:spcAft>
                <a:spcPts val="800"/>
              </a:spcAft>
            </a:pPr>
            <a:r>
              <a:rPr lang="en-US" sz="2100">
                <a:latin typeface="Arial"/>
                <a:ea typeface="Calibri"/>
                <a:cs typeface="Arial"/>
              </a:rPr>
              <a:t>We have invested over £600m in our campus since 2016, and we’ve now set out a vision of how it can be developed over the next two decades.</a:t>
            </a:r>
            <a:br>
              <a:rPr lang="en-US" sz="2100">
                <a:latin typeface="Arial"/>
                <a:ea typeface="Calibri"/>
                <a:cs typeface="Arial"/>
              </a:rPr>
            </a:br>
            <a:br>
              <a:rPr lang="en-US" sz="2100">
                <a:ea typeface="Calibri" panose="020F0502020204030204" pitchFamily="34" charset="0"/>
              </a:rPr>
            </a:br>
            <a:r>
              <a:rPr lang="en-US" sz="2100">
                <a:latin typeface="Arial"/>
                <a:ea typeface="Calibri"/>
                <a:cs typeface="Arial"/>
              </a:rPr>
              <a:t>Advancing our research, enhancing our education and strengthening our residential offer, this will develop an even more vibrant, accessible, inclusive and sustainable environment for our communities.</a:t>
            </a:r>
            <a:endParaRPr lang="en-GB" sz="2100">
              <a:latin typeface="Arial"/>
              <a:ea typeface="Calibri"/>
              <a:cs typeface="Arial"/>
            </a:endParaRPr>
          </a:p>
        </p:txBody>
      </p:sp>
      <p:sp>
        <p:nvSpPr>
          <p:cNvPr id="4" name="Title 3">
            <a:extLst>
              <a:ext uri="{FF2B5EF4-FFF2-40B4-BE49-F238E27FC236}">
                <a16:creationId xmlns:a16="http://schemas.microsoft.com/office/drawing/2014/main" id="{C106F7AA-5301-8FDC-BDB9-84B9A4176D4C}"/>
              </a:ext>
            </a:extLst>
          </p:cNvPr>
          <p:cNvSpPr>
            <a:spLocks noGrp="1"/>
          </p:cNvSpPr>
          <p:nvPr>
            <p:ph type="title"/>
          </p:nvPr>
        </p:nvSpPr>
        <p:spPr/>
        <p:txBody>
          <a:bodyPr/>
          <a:lstStyle/>
          <a:p>
            <a:r>
              <a:rPr lang="en-GB"/>
              <a:t>A vision for the campus</a:t>
            </a:r>
          </a:p>
        </p:txBody>
      </p:sp>
    </p:spTree>
    <p:extLst>
      <p:ext uri="{BB962C8B-B14F-4D97-AF65-F5344CB8AC3E}">
        <p14:creationId xmlns:p14="http://schemas.microsoft.com/office/powerpoint/2010/main" val="2484086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69D29-BC10-0F59-2619-D49170B85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650E4-678A-4A9D-E324-4D17E5313738}"/>
              </a:ext>
            </a:extLst>
          </p:cNvPr>
          <p:cNvSpPr>
            <a:spLocks noGrp="1"/>
          </p:cNvSpPr>
          <p:nvPr>
            <p:ph type="title"/>
          </p:nvPr>
        </p:nvSpPr>
        <p:spPr/>
        <p:txBody>
          <a:bodyPr/>
          <a:lstStyle/>
          <a:p>
            <a:r>
              <a:rPr lang="en-GB"/>
              <a:t>An ambitious strategy for 2030</a:t>
            </a:r>
          </a:p>
        </p:txBody>
      </p:sp>
      <p:pic>
        <p:nvPicPr>
          <p:cNvPr id="5" name="Picture 4" descr="An icon representing Civic and Global">
            <a:extLst>
              <a:ext uri="{FF2B5EF4-FFF2-40B4-BE49-F238E27FC236}">
                <a16:creationId xmlns:a16="http://schemas.microsoft.com/office/drawing/2014/main" id="{EBA5A604-BA6A-075C-DD7D-DD223B9566BF}"/>
              </a:ext>
            </a:extLst>
          </p:cNvPr>
          <p:cNvPicPr>
            <a:picLocks noChangeAspect="1"/>
          </p:cNvPicPr>
          <p:nvPr/>
        </p:nvPicPr>
        <p:blipFill>
          <a:blip r:embed="rId3"/>
          <a:stretch>
            <a:fillRect/>
          </a:stretch>
        </p:blipFill>
        <p:spPr>
          <a:xfrm>
            <a:off x="3998901" y="3638430"/>
            <a:ext cx="2135889" cy="2135889"/>
          </a:xfrm>
          <a:prstGeom prst="rect">
            <a:avLst/>
          </a:prstGeom>
        </p:spPr>
      </p:pic>
      <p:pic>
        <p:nvPicPr>
          <p:cNvPr id="7" name="Picture 6" descr="An icon representing education">
            <a:extLst>
              <a:ext uri="{FF2B5EF4-FFF2-40B4-BE49-F238E27FC236}">
                <a16:creationId xmlns:a16="http://schemas.microsoft.com/office/drawing/2014/main" id="{322C85BC-747A-0B43-E373-2D86E5F1FAB7}"/>
              </a:ext>
            </a:extLst>
          </p:cNvPr>
          <p:cNvPicPr>
            <a:picLocks noChangeAspect="1"/>
          </p:cNvPicPr>
          <p:nvPr/>
        </p:nvPicPr>
        <p:blipFill>
          <a:blip r:embed="rId4"/>
          <a:stretch>
            <a:fillRect/>
          </a:stretch>
        </p:blipFill>
        <p:spPr>
          <a:xfrm>
            <a:off x="6341031" y="1400888"/>
            <a:ext cx="2237542" cy="2237542"/>
          </a:xfrm>
          <a:prstGeom prst="rect">
            <a:avLst/>
          </a:prstGeom>
        </p:spPr>
      </p:pic>
      <p:pic>
        <p:nvPicPr>
          <p:cNvPr id="9" name="Picture 8" descr="An icon representing Engagement and Impact">
            <a:extLst>
              <a:ext uri="{FF2B5EF4-FFF2-40B4-BE49-F238E27FC236}">
                <a16:creationId xmlns:a16="http://schemas.microsoft.com/office/drawing/2014/main" id="{82D292BD-1087-EFA4-EC01-3D1F29284312}"/>
              </a:ext>
            </a:extLst>
          </p:cNvPr>
          <p:cNvPicPr>
            <a:picLocks noChangeAspect="1"/>
          </p:cNvPicPr>
          <p:nvPr/>
        </p:nvPicPr>
        <p:blipFill>
          <a:blip r:embed="rId5"/>
          <a:stretch>
            <a:fillRect/>
          </a:stretch>
        </p:blipFill>
        <p:spPr>
          <a:xfrm>
            <a:off x="8784815" y="1502541"/>
            <a:ext cx="1985537" cy="1985537"/>
          </a:xfrm>
          <a:prstGeom prst="rect">
            <a:avLst/>
          </a:prstGeom>
        </p:spPr>
      </p:pic>
      <p:pic>
        <p:nvPicPr>
          <p:cNvPr id="11" name="Picture 10" descr="An icon representing people and culture">
            <a:extLst>
              <a:ext uri="{FF2B5EF4-FFF2-40B4-BE49-F238E27FC236}">
                <a16:creationId xmlns:a16="http://schemas.microsoft.com/office/drawing/2014/main" id="{AC5188EC-A729-9A4F-D1CD-87A079750558}"/>
              </a:ext>
            </a:extLst>
          </p:cNvPr>
          <p:cNvPicPr>
            <a:picLocks noChangeAspect="1"/>
          </p:cNvPicPr>
          <p:nvPr/>
        </p:nvPicPr>
        <p:blipFill>
          <a:blip r:embed="rId6"/>
          <a:stretch>
            <a:fillRect/>
          </a:stretch>
        </p:blipFill>
        <p:spPr>
          <a:xfrm>
            <a:off x="6391857" y="3532413"/>
            <a:ext cx="2135889" cy="2135889"/>
          </a:xfrm>
          <a:prstGeom prst="rect">
            <a:avLst/>
          </a:prstGeom>
        </p:spPr>
      </p:pic>
      <p:pic>
        <p:nvPicPr>
          <p:cNvPr id="13" name="Picture 12" descr="An icon representing Research&#10;">
            <a:extLst>
              <a:ext uri="{FF2B5EF4-FFF2-40B4-BE49-F238E27FC236}">
                <a16:creationId xmlns:a16="http://schemas.microsoft.com/office/drawing/2014/main" id="{49259452-9C86-B570-9355-4271CBF88516}"/>
              </a:ext>
            </a:extLst>
          </p:cNvPr>
          <p:cNvPicPr>
            <a:picLocks noChangeAspect="1"/>
          </p:cNvPicPr>
          <p:nvPr/>
        </p:nvPicPr>
        <p:blipFill>
          <a:blip r:embed="rId7"/>
          <a:stretch>
            <a:fillRect/>
          </a:stretch>
        </p:blipFill>
        <p:spPr>
          <a:xfrm>
            <a:off x="3998901" y="1502541"/>
            <a:ext cx="2135889" cy="2135889"/>
          </a:xfrm>
          <a:prstGeom prst="rect">
            <a:avLst/>
          </a:prstGeom>
        </p:spPr>
      </p:pic>
      <p:pic>
        <p:nvPicPr>
          <p:cNvPr id="15" name="Picture 14" descr="An icon representing sustainability">
            <a:extLst>
              <a:ext uri="{FF2B5EF4-FFF2-40B4-BE49-F238E27FC236}">
                <a16:creationId xmlns:a16="http://schemas.microsoft.com/office/drawing/2014/main" id="{7BD96621-79BD-9752-9666-95526BE9D9E3}"/>
              </a:ext>
            </a:extLst>
          </p:cNvPr>
          <p:cNvPicPr>
            <a:picLocks noChangeAspect="1"/>
          </p:cNvPicPr>
          <p:nvPr/>
        </p:nvPicPr>
        <p:blipFill>
          <a:blip r:embed="rId8"/>
          <a:stretch>
            <a:fillRect/>
          </a:stretch>
        </p:blipFill>
        <p:spPr>
          <a:xfrm>
            <a:off x="8784815" y="3589731"/>
            <a:ext cx="1985537" cy="1985537"/>
          </a:xfrm>
          <a:prstGeom prst="rect">
            <a:avLst/>
          </a:prstGeom>
        </p:spPr>
      </p:pic>
      <p:pic>
        <p:nvPicPr>
          <p:cNvPr id="1026" name="Picture 2" descr="Workd University Rankings logo">
            <a:extLst>
              <a:ext uri="{FF2B5EF4-FFF2-40B4-BE49-F238E27FC236}">
                <a16:creationId xmlns:a16="http://schemas.microsoft.com/office/drawing/2014/main" id="{D3C8D88A-583A-8563-DA18-257F6D38827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9642" y="1502541"/>
            <a:ext cx="2999548" cy="369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77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DA91-E451-8BA6-D485-A8E893ED3155}"/>
              </a:ext>
            </a:extLst>
          </p:cNvPr>
          <p:cNvSpPr>
            <a:spLocks noGrp="1"/>
          </p:cNvSpPr>
          <p:nvPr>
            <p:ph type="ctrTitle"/>
          </p:nvPr>
        </p:nvSpPr>
        <p:spPr/>
        <p:txBody>
          <a:bodyPr/>
          <a:lstStyle/>
          <a:p>
            <a:r>
              <a:rPr lang="en-GB"/>
              <a:t>Thank you</a:t>
            </a:r>
          </a:p>
        </p:txBody>
      </p:sp>
      <p:sp>
        <p:nvSpPr>
          <p:cNvPr id="3" name="Subtitle 2">
            <a:extLst>
              <a:ext uri="{FF2B5EF4-FFF2-40B4-BE49-F238E27FC236}">
                <a16:creationId xmlns:a16="http://schemas.microsoft.com/office/drawing/2014/main" id="{A9DA406E-DD90-595B-4C4A-0F2E3424F7C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292019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group of students walking through the Dubai main building">
            <a:extLst>
              <a:ext uri="{FF2B5EF4-FFF2-40B4-BE49-F238E27FC236}">
                <a16:creationId xmlns:a16="http://schemas.microsoft.com/office/drawing/2014/main" id="{332F24B7-FFAE-F675-732E-73F06CAF796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p:pic>
      <p:sp>
        <p:nvSpPr>
          <p:cNvPr id="3" name="Subtitle 2">
            <a:extLst>
              <a:ext uri="{FF2B5EF4-FFF2-40B4-BE49-F238E27FC236}">
                <a16:creationId xmlns:a16="http://schemas.microsoft.com/office/drawing/2014/main" id="{3ED3F914-6FD2-E692-03D6-5D0C0CB9F35C}"/>
              </a:ext>
            </a:extLst>
          </p:cNvPr>
          <p:cNvSpPr>
            <a:spLocks noGrp="1"/>
          </p:cNvSpPr>
          <p:nvPr>
            <p:ph type="subTitle" idx="1"/>
          </p:nvPr>
        </p:nvSpPr>
        <p:spPr/>
        <p:txBody>
          <a:bodyPr>
            <a:normAutofit/>
          </a:bodyPr>
          <a:lstStyle/>
          <a:p>
            <a:r>
              <a:rPr lang="en-GB" sz="2100"/>
              <a:t>Today we remain committed to our vision of ensuring a diverse, inclusive community. </a:t>
            </a:r>
          </a:p>
          <a:p>
            <a:endParaRPr lang="en-GB" sz="2100"/>
          </a:p>
          <a:p>
            <a:r>
              <a:rPr lang="en-GB" sz="2100"/>
              <a:t>Co-creating solutions to global challenges through partnership and collaboration across every continent, we have global reach. </a:t>
            </a:r>
          </a:p>
          <a:p>
            <a:endParaRPr lang="en-GB" sz="2100"/>
          </a:p>
          <a:p>
            <a:r>
              <a:rPr lang="en-GB" sz="2100"/>
              <a:t>Our purpose-built state-of-the-art sustainable smart campus in the heart of the United Arab Emirates.</a:t>
            </a:r>
          </a:p>
          <a:p>
            <a:endParaRPr lang="en-GB" sz="2100"/>
          </a:p>
        </p:txBody>
      </p:sp>
    </p:spTree>
    <p:extLst>
      <p:ext uri="{BB962C8B-B14F-4D97-AF65-F5344CB8AC3E}">
        <p14:creationId xmlns:p14="http://schemas.microsoft.com/office/powerpoint/2010/main" val="4261678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ugby match played in front of Old Joe in the early 1900s">
            <a:extLst>
              <a:ext uri="{FF2B5EF4-FFF2-40B4-BE49-F238E27FC236}">
                <a16:creationId xmlns:a16="http://schemas.microsoft.com/office/drawing/2014/main" id="{6B8AE142-C502-BD6D-D003-7A6BAEEF4C4B}"/>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p:blipFill>
        <p:spPr>
          <a:xfrm>
            <a:off x="-11151" y="0"/>
            <a:ext cx="5827131" cy="6858000"/>
          </a:xfrm>
        </p:spPr>
      </p:pic>
      <p:sp>
        <p:nvSpPr>
          <p:cNvPr id="6" name="Subtitle 2">
            <a:extLst>
              <a:ext uri="{FF2B5EF4-FFF2-40B4-BE49-F238E27FC236}">
                <a16:creationId xmlns:a16="http://schemas.microsoft.com/office/drawing/2014/main" id="{CFE5C5A8-B0CB-7FAF-C851-F85B22DB3BBE}"/>
              </a:ext>
            </a:extLst>
          </p:cNvPr>
          <p:cNvSpPr>
            <a:spLocks noGrp="1"/>
          </p:cNvSpPr>
          <p:nvPr>
            <p:ph type="subTitle" idx="1"/>
          </p:nvPr>
        </p:nvSpPr>
        <p:spPr>
          <a:xfrm>
            <a:off x="6096000" y="1258199"/>
            <a:ext cx="5989163" cy="4286259"/>
          </a:xfrm>
        </p:spPr>
        <p:txBody>
          <a:bodyPr>
            <a:noAutofit/>
          </a:bodyPr>
          <a:lstStyle/>
          <a:p>
            <a:r>
              <a:rPr lang="en-GB" sz="2100">
                <a:effectLst/>
              </a:rPr>
              <a:t>2025 marks 125 years of the University of Birmingham and we plan to celebrate with an exciting and varied programme of activities and events for our students, alumni, staff and community. </a:t>
            </a:r>
          </a:p>
          <a:p>
            <a:endParaRPr lang="en-GB" sz="2100"/>
          </a:p>
          <a:p>
            <a:r>
              <a:rPr lang="en-GB" sz="2100">
                <a:effectLst/>
              </a:rPr>
              <a:t>This milestone marks a legacy of driving change and shaping society</a:t>
            </a:r>
            <a:r>
              <a:rPr lang="en-GB" sz="2100"/>
              <a:t>, through our ambitious approach to education and research. </a:t>
            </a:r>
            <a:endParaRPr lang="en-GB" sz="2100">
              <a:effectLst/>
            </a:endParaRPr>
          </a:p>
          <a:p>
            <a:endParaRPr lang="en-GB" sz="2100">
              <a:effectLst/>
            </a:endParaRPr>
          </a:p>
          <a:p>
            <a:r>
              <a:rPr lang="en-GB" sz="2100">
                <a:effectLst/>
              </a:rPr>
              <a:t>As we look ahead, we remain committed to unlocking new potential, building on our achievements, and changing how the world works.</a:t>
            </a:r>
          </a:p>
        </p:txBody>
      </p:sp>
      <p:sp>
        <p:nvSpPr>
          <p:cNvPr id="5" name="Title 3">
            <a:extLst>
              <a:ext uri="{FF2B5EF4-FFF2-40B4-BE49-F238E27FC236}">
                <a16:creationId xmlns:a16="http://schemas.microsoft.com/office/drawing/2014/main" id="{E1830151-59D1-DE2B-99DF-651B252B9D04}"/>
              </a:ext>
            </a:extLst>
          </p:cNvPr>
          <p:cNvSpPr>
            <a:spLocks noGrp="1"/>
          </p:cNvSpPr>
          <p:nvPr>
            <p:ph type="title"/>
          </p:nvPr>
        </p:nvSpPr>
        <p:spPr>
          <a:xfrm>
            <a:off x="6096000" y="350345"/>
            <a:ext cx="5518130" cy="534529"/>
          </a:xfrm>
        </p:spPr>
        <p:txBody>
          <a:bodyPr/>
          <a:lstStyle/>
          <a:p>
            <a:r>
              <a:rPr lang="en-GB"/>
              <a:t>125 Anniversary</a:t>
            </a:r>
          </a:p>
        </p:txBody>
      </p:sp>
    </p:spTree>
    <p:extLst>
      <p:ext uri="{BB962C8B-B14F-4D97-AF65-F5344CB8AC3E}">
        <p14:creationId xmlns:p14="http://schemas.microsoft.com/office/powerpoint/2010/main" val="3225671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andie Okoro, smiling and looking at the camera">
            <a:extLst>
              <a:ext uri="{FF2B5EF4-FFF2-40B4-BE49-F238E27FC236}">
                <a16:creationId xmlns:a16="http://schemas.microsoft.com/office/drawing/2014/main" id="{998C7570-A3D3-3E1D-CDA6-D3AD32FE4F4D}"/>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a16="http://schemas.microsoft.com/office/drawing/2014/main" id="{FA00B615-3E61-BF65-52A5-AD988435BEED}"/>
              </a:ext>
            </a:extLst>
          </p:cNvPr>
          <p:cNvSpPr>
            <a:spLocks noGrp="1"/>
          </p:cNvSpPr>
          <p:nvPr>
            <p:ph type="subTitle" idx="1"/>
          </p:nvPr>
        </p:nvSpPr>
        <p:spPr/>
        <p:txBody>
          <a:bodyPr>
            <a:normAutofit/>
          </a:bodyPr>
          <a:lstStyle/>
          <a:p>
            <a:pPr algn="l" rtl="0" fontAlgn="base">
              <a:lnSpc>
                <a:spcPts val="2025"/>
              </a:lnSpc>
            </a:pPr>
            <a:r>
              <a:rPr lang="en-GB" sz="2100" b="0" i="0" u="none" strike="noStrike">
                <a:solidFill>
                  <a:srgbClr val="1B1B1B"/>
                </a:solidFill>
                <a:effectLst/>
              </a:rPr>
              <a:t>Sandie Okoro OBE is our new Chancellor.</a:t>
            </a:r>
            <a:r>
              <a:rPr lang="en-US" sz="2100" b="0" i="0">
                <a:solidFill>
                  <a:srgbClr val="1B1B1B"/>
                </a:solidFill>
                <a:effectLst/>
              </a:rPr>
              <a:t>​</a:t>
            </a:r>
            <a:endParaRPr lang="en-US" sz="2100" b="0" i="0">
              <a:solidFill>
                <a:srgbClr val="1B1B1B"/>
              </a:solidFill>
              <a:effectLst/>
              <a:latin typeface="Segoe UI" panose="020B0502040204020203" pitchFamily="34" charset="0"/>
            </a:endParaRPr>
          </a:p>
          <a:p>
            <a:pPr algn="l" rtl="0" fontAlgn="base">
              <a:lnSpc>
                <a:spcPts val="2025"/>
              </a:lnSpc>
            </a:pPr>
            <a:r>
              <a:rPr lang="en-GB" sz="2100" b="0" i="0">
                <a:solidFill>
                  <a:srgbClr val="1B1B1B"/>
                </a:solidFill>
                <a:effectLst/>
              </a:rPr>
              <a:t>​</a:t>
            </a:r>
            <a:endParaRPr lang="en-GB" sz="2100" b="0" i="0">
              <a:solidFill>
                <a:srgbClr val="1B1B1B"/>
              </a:solidFill>
              <a:effectLst/>
              <a:latin typeface="Segoe UI" panose="020B0502040204020203" pitchFamily="34" charset="0"/>
            </a:endParaRPr>
          </a:p>
          <a:p>
            <a:pPr algn="l" rtl="0" fontAlgn="base">
              <a:lnSpc>
                <a:spcPts val="2025"/>
              </a:lnSpc>
            </a:pPr>
            <a:r>
              <a:rPr lang="en-GB" sz="2100" b="0" i="0" u="none" strike="noStrike">
                <a:solidFill>
                  <a:srgbClr val="1B1B1B"/>
                </a:solidFill>
                <a:effectLst/>
              </a:rPr>
              <a:t>A pre-eminent lawyer, equality rights champion and Birmingham graduate, Sandie has made a remarkable contribution to diversity, equality and female rights, and is currently Group General Counsel of </a:t>
            </a:r>
            <a:r>
              <a:rPr lang="en-US" sz="2100" b="0" i="0">
                <a:solidFill>
                  <a:srgbClr val="1B1B1B"/>
                </a:solidFill>
                <a:effectLst/>
              </a:rPr>
              <a:t>​</a:t>
            </a:r>
            <a:r>
              <a:rPr lang="en-GB" sz="2100" b="0" i="0" u="none" strike="noStrike">
                <a:solidFill>
                  <a:srgbClr val="1B1B1B"/>
                </a:solidFill>
                <a:effectLst/>
              </a:rPr>
              <a:t>Standard Chartered.</a:t>
            </a:r>
            <a:endParaRPr lang="en-US" sz="2100" b="0" i="0">
              <a:solidFill>
                <a:srgbClr val="1B1B1B"/>
              </a:solidFill>
              <a:effectLst/>
              <a:latin typeface="Segoe UI" panose="020B0502040204020203" pitchFamily="34" charset="0"/>
            </a:endParaRPr>
          </a:p>
          <a:p>
            <a:endParaRPr lang="en-GB" sz="2100"/>
          </a:p>
        </p:txBody>
      </p:sp>
      <p:sp>
        <p:nvSpPr>
          <p:cNvPr id="4" name="Title 3">
            <a:extLst>
              <a:ext uri="{FF2B5EF4-FFF2-40B4-BE49-F238E27FC236}">
                <a16:creationId xmlns:a16="http://schemas.microsoft.com/office/drawing/2014/main" id="{284183EE-506A-5B26-A1A9-432F5AEE7263}"/>
              </a:ext>
            </a:extLst>
          </p:cNvPr>
          <p:cNvSpPr>
            <a:spLocks noGrp="1"/>
          </p:cNvSpPr>
          <p:nvPr>
            <p:ph type="title"/>
          </p:nvPr>
        </p:nvSpPr>
        <p:spPr/>
        <p:txBody>
          <a:bodyPr/>
          <a:lstStyle/>
          <a:p>
            <a:r>
              <a:rPr lang="en-GB"/>
              <a:t>Our Chancellor</a:t>
            </a:r>
          </a:p>
        </p:txBody>
      </p:sp>
    </p:spTree>
    <p:extLst>
      <p:ext uri="{BB962C8B-B14F-4D97-AF65-F5344CB8AC3E}">
        <p14:creationId xmlns:p14="http://schemas.microsoft.com/office/powerpoint/2010/main" val="257205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C9866-8E9C-2832-C98E-0F07B8433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B8AD49-47EE-FCC1-9C22-3D382ED72AB5}"/>
              </a:ext>
            </a:extLst>
          </p:cNvPr>
          <p:cNvSpPr>
            <a:spLocks noGrp="1"/>
          </p:cNvSpPr>
          <p:nvPr>
            <p:ph type="title"/>
          </p:nvPr>
        </p:nvSpPr>
        <p:spPr/>
        <p:txBody>
          <a:bodyPr/>
          <a:lstStyle/>
          <a:p>
            <a:r>
              <a:rPr lang="en-GB"/>
              <a:t>Our University in numbers</a:t>
            </a:r>
          </a:p>
        </p:txBody>
      </p:sp>
      <p:sp>
        <p:nvSpPr>
          <p:cNvPr id="3" name="Content Placeholder 2">
            <a:extLst>
              <a:ext uri="{FF2B5EF4-FFF2-40B4-BE49-F238E27FC236}">
                <a16:creationId xmlns:a16="http://schemas.microsoft.com/office/drawing/2014/main" id="{23099F07-2DEF-BFD2-7C18-E10F4155E2E2}"/>
              </a:ext>
            </a:extLst>
          </p:cNvPr>
          <p:cNvSpPr>
            <a:spLocks noGrp="1"/>
          </p:cNvSpPr>
          <p:nvPr>
            <p:ph sz="half" idx="14"/>
          </p:nvPr>
        </p:nvSpPr>
        <p:spPr>
          <a:xfrm>
            <a:off x="12174735" y="2413678"/>
            <a:ext cx="2520000" cy="2520000"/>
          </a:xfrm>
        </p:spPr>
        <p:txBody>
          <a:bodyPr>
            <a:normAutofit/>
          </a:bodyPr>
          <a:lstStyle/>
          <a:p>
            <a:r>
              <a:rPr lang="en-US" sz="4800" b="1">
                <a:latin typeface="Times New Roman" panose="02020603050405020304" pitchFamily="18" charset="0"/>
                <a:cs typeface="Times New Roman" panose="02020603050405020304" pitchFamily="18" charset="0"/>
              </a:rPr>
              <a:t>42,486 </a:t>
            </a:r>
            <a:r>
              <a:rPr lang="en-US" sz="4800">
                <a:latin typeface="Times New Roman" panose="02020603050405020304" pitchFamily="18" charset="0"/>
                <a:cs typeface="Times New Roman" panose="02020603050405020304" pitchFamily="18" charset="0"/>
              </a:rPr>
              <a:t>students</a:t>
            </a:r>
          </a:p>
          <a:p>
            <a:endParaRPr lang="en-GB" sz="8600" b="1">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5E32977-AC37-ECA4-1A59-C5AC9FA083E9}"/>
              </a:ext>
            </a:extLst>
          </p:cNvPr>
          <p:cNvSpPr>
            <a:spLocks noGrp="1"/>
          </p:cNvSpPr>
          <p:nvPr>
            <p:ph type="body" sz="quarter" idx="20"/>
          </p:nvPr>
        </p:nvSpPr>
        <p:spPr>
          <a:xfrm>
            <a:off x="12174735" y="3876513"/>
            <a:ext cx="2520950" cy="1014413"/>
          </a:xfrm>
        </p:spPr>
        <p:txBody>
          <a:bodyPr/>
          <a:lstStyle/>
          <a:p>
            <a:r>
              <a:rPr lang="en-US" sz="1400">
                <a:latin typeface="Arial" panose="020B0604020202020204" pitchFamily="34" charset="0"/>
                <a:cs typeface="Arial" panose="020B0604020202020204" pitchFamily="34" charset="0"/>
              </a:rPr>
              <a:t>at both undergraduate and</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postgraduate</a:t>
            </a:r>
          </a:p>
        </p:txBody>
      </p:sp>
      <p:sp>
        <p:nvSpPr>
          <p:cNvPr id="5" name="Content Placeholder 4">
            <a:extLst>
              <a:ext uri="{FF2B5EF4-FFF2-40B4-BE49-F238E27FC236}">
                <a16:creationId xmlns:a16="http://schemas.microsoft.com/office/drawing/2014/main" id="{685AA007-9BCD-AAB7-261A-34D2559F1BD5}"/>
              </a:ext>
            </a:extLst>
          </p:cNvPr>
          <p:cNvSpPr>
            <a:spLocks noGrp="1"/>
          </p:cNvSpPr>
          <p:nvPr>
            <p:ph sz="half" idx="15"/>
          </p:nvPr>
        </p:nvSpPr>
        <p:spPr>
          <a:xfrm>
            <a:off x="16046785" y="2416542"/>
            <a:ext cx="2520000" cy="2520000"/>
          </a:xfrm>
        </p:spPr>
        <p:txBody>
          <a:bodyPr>
            <a:normAutofit/>
          </a:bodyPr>
          <a:lstStyle/>
          <a:p>
            <a:r>
              <a:rPr lang="en-US" sz="4800">
                <a:latin typeface="Times New Roman" panose="02020603050405020304" pitchFamily="18" charset="0"/>
                <a:cs typeface="Times New Roman" panose="02020603050405020304" pitchFamily="18" charset="0"/>
              </a:rPr>
              <a:t>including</a:t>
            </a:r>
            <a:r>
              <a:rPr lang="en-US" sz="4800" b="1">
                <a:latin typeface="Times New Roman" panose="02020603050405020304" pitchFamily="18" charset="0"/>
                <a:cs typeface="Times New Roman" panose="02020603050405020304" pitchFamily="18" charset="0"/>
              </a:rPr>
              <a:t> 16,000+</a:t>
            </a:r>
            <a:r>
              <a:rPr lang="en-US" sz="4800">
                <a:latin typeface="Times New Roman" panose="02020603050405020304" pitchFamily="18" charset="0"/>
                <a:cs typeface="Times New Roman" panose="02020603050405020304" pitchFamily="18" charset="0"/>
              </a:rPr>
              <a:t> </a:t>
            </a:r>
            <a:endParaRPr lang="en-US" sz="4800">
              <a:latin typeface="Times New Roman"/>
              <a:cs typeface="Times New Roman"/>
            </a:endParaRPr>
          </a:p>
          <a:p>
            <a:endParaRPr lang="en-GB"/>
          </a:p>
        </p:txBody>
      </p:sp>
      <p:sp>
        <p:nvSpPr>
          <p:cNvPr id="6" name="Text Placeholder 5">
            <a:extLst>
              <a:ext uri="{FF2B5EF4-FFF2-40B4-BE49-F238E27FC236}">
                <a16:creationId xmlns:a16="http://schemas.microsoft.com/office/drawing/2014/main" id="{752A9F5E-E6F2-3F97-7534-12599A72E9A8}"/>
              </a:ext>
            </a:extLst>
          </p:cNvPr>
          <p:cNvSpPr>
            <a:spLocks noGrp="1"/>
          </p:cNvSpPr>
          <p:nvPr>
            <p:ph type="body" sz="quarter" idx="19"/>
          </p:nvPr>
        </p:nvSpPr>
        <p:spPr>
          <a:xfrm>
            <a:off x="16046785" y="3922129"/>
            <a:ext cx="2520950" cy="1014413"/>
          </a:xfrm>
        </p:spPr>
        <p:txBody>
          <a:bodyPr/>
          <a:lstStyle/>
          <a:p>
            <a:r>
              <a:rPr lang="en-US" sz="1400">
                <a:latin typeface="Arial" panose="020B0604020202020204" pitchFamily="34" charset="0"/>
                <a:cs typeface="Arial" panose="020B0604020202020204" pitchFamily="34" charset="0"/>
              </a:rPr>
              <a:t>international students</a:t>
            </a:r>
          </a:p>
        </p:txBody>
      </p:sp>
      <p:sp>
        <p:nvSpPr>
          <p:cNvPr id="9" name="Content Placeholder 2">
            <a:extLst>
              <a:ext uri="{FF2B5EF4-FFF2-40B4-BE49-F238E27FC236}">
                <a16:creationId xmlns:a16="http://schemas.microsoft.com/office/drawing/2014/main" id="{5F614B1C-F248-BD43-6C2F-4E22D419C711}"/>
              </a:ext>
            </a:extLst>
          </p:cNvPr>
          <p:cNvSpPr txBox="1">
            <a:spLocks/>
          </p:cNvSpPr>
          <p:nvPr/>
        </p:nvSpPr>
        <p:spPr>
          <a:xfrm>
            <a:off x="919516" y="2566078"/>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1">
                <a:latin typeface="Times New Roman" panose="02020603050405020304" pitchFamily="18" charset="0"/>
                <a:cs typeface="Times New Roman" panose="02020603050405020304" pitchFamily="18" charset="0"/>
              </a:rPr>
              <a:t>80th</a:t>
            </a:r>
          </a:p>
        </p:txBody>
      </p:sp>
      <p:sp>
        <p:nvSpPr>
          <p:cNvPr id="10" name="Text Placeholder 3">
            <a:extLst>
              <a:ext uri="{FF2B5EF4-FFF2-40B4-BE49-F238E27FC236}">
                <a16:creationId xmlns:a16="http://schemas.microsoft.com/office/drawing/2014/main" id="{433039A9-EF90-26FA-001D-41F876471E20}"/>
              </a:ext>
            </a:extLst>
          </p:cNvPr>
          <p:cNvSpPr txBox="1">
            <a:spLocks/>
          </p:cNvSpPr>
          <p:nvPr/>
        </p:nvSpPr>
        <p:spPr>
          <a:xfrm>
            <a:off x="919516"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 the world (QS World University Rankings)</a:t>
            </a:r>
          </a:p>
        </p:txBody>
      </p:sp>
      <p:sp>
        <p:nvSpPr>
          <p:cNvPr id="11" name="Content Placeholder 4">
            <a:extLst>
              <a:ext uri="{FF2B5EF4-FFF2-40B4-BE49-F238E27FC236}">
                <a16:creationId xmlns:a16="http://schemas.microsoft.com/office/drawing/2014/main" id="{183B0BB4-95DE-986C-AD98-22A0C582CBC2}"/>
              </a:ext>
            </a:extLst>
          </p:cNvPr>
          <p:cNvSpPr txBox="1">
            <a:spLocks/>
          </p:cNvSpPr>
          <p:nvPr/>
        </p:nvSpPr>
        <p:spPr>
          <a:xfrm>
            <a:off x="5160306" y="2550099"/>
            <a:ext cx="1783469"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a:latin typeface="Times New Roman"/>
                <a:cs typeface="Times New Roman"/>
              </a:rPr>
              <a:t>10</a:t>
            </a:r>
            <a:endParaRPr lang="en-US" sz="9600">
              <a:latin typeface="Times New Roman"/>
              <a:cs typeface="Times New Roman"/>
            </a:endParaRPr>
          </a:p>
          <a:p>
            <a:endParaRPr lang="en-GB"/>
          </a:p>
        </p:txBody>
      </p:sp>
      <p:sp>
        <p:nvSpPr>
          <p:cNvPr id="12" name="Text Placeholder 5">
            <a:extLst>
              <a:ext uri="{FF2B5EF4-FFF2-40B4-BE49-F238E27FC236}">
                <a16:creationId xmlns:a16="http://schemas.microsoft.com/office/drawing/2014/main" id="{483BDCEB-79C6-0EAC-B5BE-47C3EB31137D}"/>
              </a:ext>
            </a:extLst>
          </p:cNvPr>
          <p:cNvSpPr txBox="1">
            <a:spLocks/>
          </p:cNvSpPr>
          <p:nvPr/>
        </p:nvSpPr>
        <p:spPr>
          <a:xfrm>
            <a:off x="5160306"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Nobel Prize winners</a:t>
            </a:r>
          </a:p>
        </p:txBody>
      </p:sp>
      <p:sp>
        <p:nvSpPr>
          <p:cNvPr id="13" name="Content Placeholder 6">
            <a:extLst>
              <a:ext uri="{FF2B5EF4-FFF2-40B4-BE49-F238E27FC236}">
                <a16:creationId xmlns:a16="http://schemas.microsoft.com/office/drawing/2014/main" id="{B4B6EA3B-F71E-C19B-688E-E73CB7DA82D0}"/>
              </a:ext>
            </a:extLst>
          </p:cNvPr>
          <p:cNvSpPr txBox="1">
            <a:spLocks/>
          </p:cNvSpPr>
          <p:nvPr/>
        </p:nvSpPr>
        <p:spPr>
          <a:xfrm>
            <a:off x="8665754" y="2566078"/>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£1bn</a:t>
            </a:r>
            <a:endParaRPr lang="en-US" sz="8000"/>
          </a:p>
          <a:p>
            <a:endParaRPr lang="en-GB"/>
          </a:p>
        </p:txBody>
      </p:sp>
      <p:sp>
        <p:nvSpPr>
          <p:cNvPr id="14" name="Text Placeholder 7">
            <a:extLst>
              <a:ext uri="{FF2B5EF4-FFF2-40B4-BE49-F238E27FC236}">
                <a16:creationId xmlns:a16="http://schemas.microsoft.com/office/drawing/2014/main" id="{367864BF-E11F-652A-7E82-E308671A5A99}"/>
              </a:ext>
            </a:extLst>
          </p:cNvPr>
          <p:cNvSpPr txBox="1">
            <a:spLocks/>
          </p:cNvSpPr>
          <p:nvPr/>
        </p:nvSpPr>
        <p:spPr>
          <a:xfrm>
            <a:off x="8665516" y="4028201"/>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University annual income</a:t>
            </a:r>
            <a:endParaRPr lang="en-US"/>
          </a:p>
          <a:p>
            <a:endParaRPr lang="en-GB"/>
          </a:p>
        </p:txBody>
      </p:sp>
      <p:sp>
        <p:nvSpPr>
          <p:cNvPr id="15" name="Content Placeholder 2">
            <a:extLst>
              <a:ext uri="{FF2B5EF4-FFF2-40B4-BE49-F238E27FC236}">
                <a16:creationId xmlns:a16="http://schemas.microsoft.com/office/drawing/2014/main" id="{2839F5AA-E983-930E-5E3D-A3DF1B97FCCC}"/>
              </a:ext>
            </a:extLst>
          </p:cNvPr>
          <p:cNvSpPr txBox="1">
            <a:spLocks/>
          </p:cNvSpPr>
          <p:nvPr/>
        </p:nvSpPr>
        <p:spPr>
          <a:xfrm>
            <a:off x="24163448" y="2566078"/>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latin typeface="Times New Roman"/>
                <a:cs typeface="Times New Roman"/>
              </a:rPr>
              <a:t>£250+</a:t>
            </a:r>
            <a:r>
              <a:rPr lang="en-US" sz="4800" b="1">
                <a:latin typeface="Times New Roman" panose="02020603050405020304" pitchFamily="18" charset="0"/>
                <a:cs typeface="Times New Roman" panose="02020603050405020304" pitchFamily="18" charset="0"/>
              </a:rPr>
              <a:t> </a:t>
            </a:r>
            <a:r>
              <a:rPr lang="en-US" sz="4800">
                <a:latin typeface="Times New Roman"/>
                <a:cs typeface="Times New Roman"/>
              </a:rPr>
              <a:t>million</a:t>
            </a:r>
          </a:p>
        </p:txBody>
      </p:sp>
      <p:sp>
        <p:nvSpPr>
          <p:cNvPr id="16" name="Text Placeholder 3">
            <a:extLst>
              <a:ext uri="{FF2B5EF4-FFF2-40B4-BE49-F238E27FC236}">
                <a16:creationId xmlns:a16="http://schemas.microsoft.com/office/drawing/2014/main" id="{F792889A-2032-37DD-EC89-30FE4598837D}"/>
              </a:ext>
            </a:extLst>
          </p:cNvPr>
          <p:cNvSpPr txBox="1">
            <a:spLocks/>
          </p:cNvSpPr>
          <p:nvPr/>
        </p:nvSpPr>
        <p:spPr>
          <a:xfrm>
            <a:off x="24163448" y="4028913"/>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annual external research awards</a:t>
            </a:r>
          </a:p>
        </p:txBody>
      </p:sp>
      <p:sp>
        <p:nvSpPr>
          <p:cNvPr id="17" name="Content Placeholder 4">
            <a:extLst>
              <a:ext uri="{FF2B5EF4-FFF2-40B4-BE49-F238E27FC236}">
                <a16:creationId xmlns:a16="http://schemas.microsoft.com/office/drawing/2014/main" id="{DA85DA02-BC1F-1924-46E5-60B29A48ECF3}"/>
              </a:ext>
            </a:extLst>
          </p:cNvPr>
          <p:cNvSpPr txBox="1">
            <a:spLocks/>
          </p:cNvSpPr>
          <p:nvPr/>
        </p:nvSpPr>
        <p:spPr>
          <a:xfrm>
            <a:off x="28035498" y="2568942"/>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panose="02020603050405020304" pitchFamily="18" charset="0"/>
                <a:cs typeface="Times New Roman" panose="02020603050405020304" pitchFamily="18" charset="0"/>
              </a:rPr>
              <a:t>92%</a:t>
            </a:r>
          </a:p>
          <a:p>
            <a:endParaRPr lang="en-GB"/>
          </a:p>
        </p:txBody>
      </p:sp>
      <p:sp>
        <p:nvSpPr>
          <p:cNvPr id="18" name="Text Placeholder 5">
            <a:extLst>
              <a:ext uri="{FF2B5EF4-FFF2-40B4-BE49-F238E27FC236}">
                <a16:creationId xmlns:a16="http://schemas.microsoft.com/office/drawing/2014/main" id="{91C87B2E-0E88-25B6-F254-96E0F0F51801}"/>
              </a:ext>
            </a:extLst>
          </p:cNvPr>
          <p:cNvSpPr txBox="1">
            <a:spLocks/>
          </p:cNvSpPr>
          <p:nvPr/>
        </p:nvSpPr>
        <p:spPr>
          <a:xfrm>
            <a:off x="28035498" y="3826078"/>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 our research is rated as world-leading or internationally excellent</a:t>
            </a:r>
            <a:br>
              <a:rPr lang="en-US"/>
            </a:br>
            <a:r>
              <a:rPr lang="en-US"/>
              <a:t>(REF 2021)</a:t>
            </a:r>
          </a:p>
        </p:txBody>
      </p:sp>
      <p:sp>
        <p:nvSpPr>
          <p:cNvPr id="19" name="Content Placeholder 6">
            <a:extLst>
              <a:ext uri="{FF2B5EF4-FFF2-40B4-BE49-F238E27FC236}">
                <a16:creationId xmlns:a16="http://schemas.microsoft.com/office/drawing/2014/main" id="{25C16048-1A45-4DE5-1E44-54D163720D7E}"/>
              </a:ext>
            </a:extLst>
          </p:cNvPr>
          <p:cNvSpPr txBox="1">
            <a:spLocks/>
          </p:cNvSpPr>
          <p:nvPr/>
        </p:nvSpPr>
        <p:spPr>
          <a:xfrm>
            <a:off x="31909686" y="2566078"/>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10th</a:t>
            </a:r>
            <a:endParaRPr lang="en-US" sz="8800"/>
          </a:p>
          <a:p>
            <a:endParaRPr lang="en-GB"/>
          </a:p>
        </p:txBody>
      </p:sp>
      <p:sp>
        <p:nvSpPr>
          <p:cNvPr id="20" name="Text Placeholder 7">
            <a:extLst>
              <a:ext uri="{FF2B5EF4-FFF2-40B4-BE49-F238E27FC236}">
                <a16:creationId xmlns:a16="http://schemas.microsoft.com/office/drawing/2014/main" id="{C9D3ED9D-29E7-E0DA-AB6A-E099A67F620B}"/>
              </a:ext>
            </a:extLst>
          </p:cNvPr>
          <p:cNvSpPr txBox="1">
            <a:spLocks/>
          </p:cNvSpPr>
          <p:nvPr/>
        </p:nvSpPr>
        <p:spPr>
          <a:xfrm>
            <a:off x="31909448" y="4028201"/>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the Russell Group for Grade Point Average </a:t>
            </a:r>
            <a:br>
              <a:rPr lang="en-US">
                <a:latin typeface="Arial"/>
                <a:cs typeface="Arial"/>
              </a:rPr>
            </a:br>
            <a:r>
              <a:rPr lang="en-US">
                <a:latin typeface="Arial"/>
                <a:cs typeface="Arial"/>
              </a:rPr>
              <a:t>(REF 2021)</a:t>
            </a:r>
            <a:endParaRPr lang="en-US"/>
          </a:p>
          <a:p>
            <a:endParaRPr lang="en-GB"/>
          </a:p>
        </p:txBody>
      </p:sp>
      <p:sp>
        <p:nvSpPr>
          <p:cNvPr id="25" name="Content Placeholder 6">
            <a:extLst>
              <a:ext uri="{FF2B5EF4-FFF2-40B4-BE49-F238E27FC236}">
                <a16:creationId xmlns:a16="http://schemas.microsoft.com/office/drawing/2014/main" id="{B880C9DF-BFA6-0318-6CC2-3A6B18437EE1}"/>
              </a:ext>
            </a:extLst>
          </p:cNvPr>
          <p:cNvSpPr txBox="1">
            <a:spLocks/>
          </p:cNvSpPr>
          <p:nvPr/>
        </p:nvSpPr>
        <p:spPr>
          <a:xfrm>
            <a:off x="19922384" y="2550099"/>
            <a:ext cx="2520000" cy="12467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800" b="1">
                <a:latin typeface="Times New Roman"/>
                <a:cs typeface="Times New Roman"/>
              </a:rPr>
              <a:t>1st choice</a:t>
            </a:r>
            <a:endParaRPr lang="en-US" sz="6500" b="1"/>
          </a:p>
          <a:p>
            <a:endParaRPr lang="en-GB"/>
          </a:p>
        </p:txBody>
      </p:sp>
      <p:sp>
        <p:nvSpPr>
          <p:cNvPr id="26" name="Text Placeholder 7">
            <a:extLst>
              <a:ext uri="{FF2B5EF4-FFF2-40B4-BE49-F238E27FC236}">
                <a16:creationId xmlns:a16="http://schemas.microsoft.com/office/drawing/2014/main" id="{C44CB6F8-12B2-4DB5-0FBE-562065B56CEB}"/>
              </a:ext>
            </a:extLst>
          </p:cNvPr>
          <p:cNvSpPr txBox="1">
            <a:spLocks/>
          </p:cNvSpPr>
          <p:nvPr/>
        </p:nvSpPr>
        <p:spPr>
          <a:xfrm>
            <a:off x="19917424" y="3875801"/>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for top graduate employers (High Fliers 2024)</a:t>
            </a:r>
            <a:endParaRPr lang="en-US"/>
          </a:p>
          <a:p>
            <a:endParaRPr lang="en-GB"/>
          </a:p>
        </p:txBody>
      </p:sp>
    </p:spTree>
    <p:extLst>
      <p:ext uri="{BB962C8B-B14F-4D97-AF65-F5344CB8AC3E}">
        <p14:creationId xmlns:p14="http://schemas.microsoft.com/office/powerpoint/2010/main" val="376880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9C66B-37B4-D2A1-BE45-87163E26C8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918FA5-2EB8-A12A-3496-3ED556AE74C8}"/>
              </a:ext>
            </a:extLst>
          </p:cNvPr>
          <p:cNvSpPr>
            <a:spLocks noGrp="1"/>
          </p:cNvSpPr>
          <p:nvPr>
            <p:ph type="title"/>
          </p:nvPr>
        </p:nvSpPr>
        <p:spPr/>
        <p:txBody>
          <a:bodyPr/>
          <a:lstStyle/>
          <a:p>
            <a:r>
              <a:rPr lang="en-GB"/>
              <a:t>Our student community</a:t>
            </a:r>
          </a:p>
        </p:txBody>
      </p:sp>
      <p:sp>
        <p:nvSpPr>
          <p:cNvPr id="3" name="Content Placeholder 2">
            <a:extLst>
              <a:ext uri="{FF2B5EF4-FFF2-40B4-BE49-F238E27FC236}">
                <a16:creationId xmlns:a16="http://schemas.microsoft.com/office/drawing/2014/main" id="{2795344C-F986-A592-876D-C9421756A4FE}"/>
              </a:ext>
            </a:extLst>
          </p:cNvPr>
          <p:cNvSpPr>
            <a:spLocks noGrp="1"/>
          </p:cNvSpPr>
          <p:nvPr>
            <p:ph sz="half" idx="14"/>
          </p:nvPr>
        </p:nvSpPr>
        <p:spPr>
          <a:xfrm>
            <a:off x="927439" y="2304512"/>
            <a:ext cx="2520000" cy="2520000"/>
          </a:xfrm>
        </p:spPr>
        <p:txBody>
          <a:bodyPr>
            <a:normAutofit/>
          </a:bodyPr>
          <a:lstStyle/>
          <a:p>
            <a:r>
              <a:rPr lang="en-US" sz="4800" b="1">
                <a:latin typeface="Times New Roman" panose="02020603050405020304" pitchFamily="18" charset="0"/>
                <a:cs typeface="Times New Roman" panose="02020603050405020304" pitchFamily="18" charset="0"/>
              </a:rPr>
              <a:t>42,486 </a:t>
            </a:r>
            <a:r>
              <a:rPr lang="en-US" sz="4800">
                <a:latin typeface="Times New Roman" panose="02020603050405020304" pitchFamily="18" charset="0"/>
                <a:cs typeface="Times New Roman" panose="02020603050405020304" pitchFamily="18" charset="0"/>
              </a:rPr>
              <a:t>students</a:t>
            </a:r>
          </a:p>
          <a:p>
            <a:endParaRPr lang="en-GB" sz="8600" b="1">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A6EE3C80-C5FF-461A-3B8B-75B9B6D5834D}"/>
              </a:ext>
            </a:extLst>
          </p:cNvPr>
          <p:cNvSpPr>
            <a:spLocks noGrp="1"/>
          </p:cNvSpPr>
          <p:nvPr>
            <p:ph type="body" sz="quarter" idx="20"/>
          </p:nvPr>
        </p:nvSpPr>
        <p:spPr>
          <a:xfrm>
            <a:off x="927439" y="3767347"/>
            <a:ext cx="2520950" cy="1014413"/>
          </a:xfrm>
        </p:spPr>
        <p:txBody>
          <a:bodyPr/>
          <a:lstStyle/>
          <a:p>
            <a:r>
              <a:rPr lang="en-US" sz="1400">
                <a:latin typeface="Arial" panose="020B0604020202020204" pitchFamily="34" charset="0"/>
                <a:cs typeface="Arial" panose="020B0604020202020204" pitchFamily="34" charset="0"/>
              </a:rPr>
              <a:t>at both undergraduate and</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postgraduate</a:t>
            </a:r>
          </a:p>
        </p:txBody>
      </p:sp>
      <p:sp>
        <p:nvSpPr>
          <p:cNvPr id="5" name="Content Placeholder 4">
            <a:extLst>
              <a:ext uri="{FF2B5EF4-FFF2-40B4-BE49-F238E27FC236}">
                <a16:creationId xmlns:a16="http://schemas.microsoft.com/office/drawing/2014/main" id="{09A1AF58-2BFB-2BAF-9EE8-1C26C5488724}"/>
              </a:ext>
            </a:extLst>
          </p:cNvPr>
          <p:cNvSpPr>
            <a:spLocks noGrp="1"/>
          </p:cNvSpPr>
          <p:nvPr>
            <p:ph sz="half" idx="15"/>
          </p:nvPr>
        </p:nvSpPr>
        <p:spPr>
          <a:xfrm>
            <a:off x="4799489" y="2307376"/>
            <a:ext cx="2520000" cy="2520000"/>
          </a:xfrm>
        </p:spPr>
        <p:txBody>
          <a:bodyPr>
            <a:normAutofit/>
          </a:bodyPr>
          <a:lstStyle/>
          <a:p>
            <a:r>
              <a:rPr lang="en-US" sz="4800">
                <a:latin typeface="Times New Roman" panose="02020603050405020304" pitchFamily="18" charset="0"/>
                <a:cs typeface="Times New Roman" panose="02020603050405020304" pitchFamily="18" charset="0"/>
              </a:rPr>
              <a:t>including</a:t>
            </a:r>
            <a:r>
              <a:rPr lang="en-US" sz="4800" b="1">
                <a:latin typeface="Times New Roman" panose="02020603050405020304" pitchFamily="18" charset="0"/>
                <a:cs typeface="Times New Roman" panose="02020603050405020304" pitchFamily="18" charset="0"/>
              </a:rPr>
              <a:t> 16,000+</a:t>
            </a:r>
            <a:r>
              <a:rPr lang="en-US" sz="4800">
                <a:latin typeface="Times New Roman" panose="02020603050405020304" pitchFamily="18" charset="0"/>
                <a:cs typeface="Times New Roman" panose="02020603050405020304" pitchFamily="18" charset="0"/>
              </a:rPr>
              <a:t> </a:t>
            </a:r>
            <a:endParaRPr lang="en-US" sz="4800">
              <a:latin typeface="Times New Roman"/>
              <a:cs typeface="Times New Roman"/>
            </a:endParaRPr>
          </a:p>
          <a:p>
            <a:endParaRPr lang="en-GB"/>
          </a:p>
        </p:txBody>
      </p:sp>
      <p:sp>
        <p:nvSpPr>
          <p:cNvPr id="6" name="Text Placeholder 5">
            <a:extLst>
              <a:ext uri="{FF2B5EF4-FFF2-40B4-BE49-F238E27FC236}">
                <a16:creationId xmlns:a16="http://schemas.microsoft.com/office/drawing/2014/main" id="{734EA706-4048-B177-8F5C-3EA8CA612998}"/>
              </a:ext>
            </a:extLst>
          </p:cNvPr>
          <p:cNvSpPr>
            <a:spLocks noGrp="1"/>
          </p:cNvSpPr>
          <p:nvPr>
            <p:ph type="body" sz="quarter" idx="19"/>
          </p:nvPr>
        </p:nvSpPr>
        <p:spPr>
          <a:xfrm>
            <a:off x="4799489" y="3812963"/>
            <a:ext cx="2520950" cy="1014413"/>
          </a:xfrm>
        </p:spPr>
        <p:txBody>
          <a:bodyPr/>
          <a:lstStyle/>
          <a:p>
            <a:r>
              <a:rPr lang="en-US" sz="1400">
                <a:latin typeface="Arial" panose="020B0604020202020204" pitchFamily="34" charset="0"/>
                <a:cs typeface="Arial" panose="020B0604020202020204" pitchFamily="34" charset="0"/>
              </a:rPr>
              <a:t>international students</a:t>
            </a:r>
          </a:p>
        </p:txBody>
      </p:sp>
      <p:sp>
        <p:nvSpPr>
          <p:cNvPr id="9" name="Content Placeholder 2">
            <a:extLst>
              <a:ext uri="{FF2B5EF4-FFF2-40B4-BE49-F238E27FC236}">
                <a16:creationId xmlns:a16="http://schemas.microsoft.com/office/drawing/2014/main" id="{1C864A58-C181-5E6C-7250-B69C7D9A5978}"/>
              </a:ext>
            </a:extLst>
          </p:cNvPr>
          <p:cNvSpPr txBox="1">
            <a:spLocks/>
          </p:cNvSpPr>
          <p:nvPr/>
        </p:nvSpPr>
        <p:spPr>
          <a:xfrm>
            <a:off x="-11302964" y="2320491"/>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1">
                <a:latin typeface="Times New Roman" panose="02020603050405020304" pitchFamily="18" charset="0"/>
                <a:cs typeface="Times New Roman" panose="02020603050405020304" pitchFamily="18" charset="0"/>
              </a:rPr>
              <a:t>80th</a:t>
            </a:r>
          </a:p>
        </p:txBody>
      </p:sp>
      <p:sp>
        <p:nvSpPr>
          <p:cNvPr id="10" name="Text Placeholder 3">
            <a:extLst>
              <a:ext uri="{FF2B5EF4-FFF2-40B4-BE49-F238E27FC236}">
                <a16:creationId xmlns:a16="http://schemas.microsoft.com/office/drawing/2014/main" id="{868F5872-6BAC-8A47-EA23-8982BF65E5DB}"/>
              </a:ext>
            </a:extLst>
          </p:cNvPr>
          <p:cNvSpPr txBox="1">
            <a:spLocks/>
          </p:cNvSpPr>
          <p:nvPr/>
        </p:nvSpPr>
        <p:spPr>
          <a:xfrm>
            <a:off x="-11302964" y="3783326"/>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 the world (QS World University Rankings)</a:t>
            </a:r>
          </a:p>
        </p:txBody>
      </p:sp>
      <p:sp>
        <p:nvSpPr>
          <p:cNvPr id="11" name="Content Placeholder 4">
            <a:extLst>
              <a:ext uri="{FF2B5EF4-FFF2-40B4-BE49-F238E27FC236}">
                <a16:creationId xmlns:a16="http://schemas.microsoft.com/office/drawing/2014/main" id="{70A4410B-CA3F-8DE2-4306-62F6387756A0}"/>
              </a:ext>
            </a:extLst>
          </p:cNvPr>
          <p:cNvSpPr txBox="1">
            <a:spLocks/>
          </p:cNvSpPr>
          <p:nvPr/>
        </p:nvSpPr>
        <p:spPr>
          <a:xfrm>
            <a:off x="-7062174" y="2304512"/>
            <a:ext cx="1783469"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a:latin typeface="Times New Roman"/>
                <a:cs typeface="Times New Roman"/>
              </a:rPr>
              <a:t>10</a:t>
            </a:r>
            <a:endParaRPr lang="en-US" sz="9600">
              <a:latin typeface="Times New Roman"/>
              <a:cs typeface="Times New Roman"/>
            </a:endParaRPr>
          </a:p>
          <a:p>
            <a:endParaRPr lang="en-GB"/>
          </a:p>
        </p:txBody>
      </p:sp>
      <p:sp>
        <p:nvSpPr>
          <p:cNvPr id="12" name="Text Placeholder 5">
            <a:extLst>
              <a:ext uri="{FF2B5EF4-FFF2-40B4-BE49-F238E27FC236}">
                <a16:creationId xmlns:a16="http://schemas.microsoft.com/office/drawing/2014/main" id="{9A53ACF5-D9BD-9F75-9676-3BD9E41604D8}"/>
              </a:ext>
            </a:extLst>
          </p:cNvPr>
          <p:cNvSpPr txBox="1">
            <a:spLocks/>
          </p:cNvSpPr>
          <p:nvPr/>
        </p:nvSpPr>
        <p:spPr>
          <a:xfrm>
            <a:off x="-7062174" y="3783326"/>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Nobel Prize winners</a:t>
            </a:r>
          </a:p>
        </p:txBody>
      </p:sp>
      <p:sp>
        <p:nvSpPr>
          <p:cNvPr id="13" name="Content Placeholder 6">
            <a:extLst>
              <a:ext uri="{FF2B5EF4-FFF2-40B4-BE49-F238E27FC236}">
                <a16:creationId xmlns:a16="http://schemas.microsoft.com/office/drawing/2014/main" id="{99B37186-7973-962E-7E29-C188478EFE55}"/>
              </a:ext>
            </a:extLst>
          </p:cNvPr>
          <p:cNvSpPr txBox="1">
            <a:spLocks/>
          </p:cNvSpPr>
          <p:nvPr/>
        </p:nvSpPr>
        <p:spPr>
          <a:xfrm>
            <a:off x="-3556726" y="2320491"/>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£1bn</a:t>
            </a:r>
            <a:endParaRPr lang="en-US" sz="8000"/>
          </a:p>
          <a:p>
            <a:endParaRPr lang="en-GB"/>
          </a:p>
        </p:txBody>
      </p:sp>
      <p:sp>
        <p:nvSpPr>
          <p:cNvPr id="14" name="Text Placeholder 7">
            <a:extLst>
              <a:ext uri="{FF2B5EF4-FFF2-40B4-BE49-F238E27FC236}">
                <a16:creationId xmlns:a16="http://schemas.microsoft.com/office/drawing/2014/main" id="{77580DCA-A28D-AEC0-D597-38BECD7CCF69}"/>
              </a:ext>
            </a:extLst>
          </p:cNvPr>
          <p:cNvSpPr txBox="1">
            <a:spLocks/>
          </p:cNvSpPr>
          <p:nvPr/>
        </p:nvSpPr>
        <p:spPr>
          <a:xfrm>
            <a:off x="-3556964" y="3782614"/>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University annual income</a:t>
            </a:r>
            <a:endParaRPr lang="en-US"/>
          </a:p>
          <a:p>
            <a:endParaRPr lang="en-GB"/>
          </a:p>
        </p:txBody>
      </p:sp>
      <p:sp>
        <p:nvSpPr>
          <p:cNvPr id="15" name="Content Placeholder 2">
            <a:extLst>
              <a:ext uri="{FF2B5EF4-FFF2-40B4-BE49-F238E27FC236}">
                <a16:creationId xmlns:a16="http://schemas.microsoft.com/office/drawing/2014/main" id="{B863E9D9-7D3D-FE04-99B2-E4D5DD8322D0}"/>
              </a:ext>
            </a:extLst>
          </p:cNvPr>
          <p:cNvSpPr txBox="1">
            <a:spLocks/>
          </p:cNvSpPr>
          <p:nvPr/>
        </p:nvSpPr>
        <p:spPr>
          <a:xfrm>
            <a:off x="13525633" y="2382506"/>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latin typeface="Times New Roman"/>
                <a:cs typeface="Times New Roman"/>
              </a:rPr>
              <a:t>£250+</a:t>
            </a:r>
            <a:r>
              <a:rPr lang="en-US" sz="4800" b="1">
                <a:latin typeface="Times New Roman" panose="02020603050405020304" pitchFamily="18" charset="0"/>
                <a:cs typeface="Times New Roman" panose="02020603050405020304" pitchFamily="18" charset="0"/>
              </a:rPr>
              <a:t> </a:t>
            </a:r>
            <a:r>
              <a:rPr lang="en-US" sz="4800">
                <a:latin typeface="Times New Roman"/>
                <a:cs typeface="Times New Roman"/>
              </a:rPr>
              <a:t>million</a:t>
            </a:r>
          </a:p>
        </p:txBody>
      </p:sp>
      <p:sp>
        <p:nvSpPr>
          <p:cNvPr id="16" name="Text Placeholder 3">
            <a:extLst>
              <a:ext uri="{FF2B5EF4-FFF2-40B4-BE49-F238E27FC236}">
                <a16:creationId xmlns:a16="http://schemas.microsoft.com/office/drawing/2014/main" id="{EC146693-B78C-526E-4934-3BA62B3B0A5D}"/>
              </a:ext>
            </a:extLst>
          </p:cNvPr>
          <p:cNvSpPr txBox="1">
            <a:spLocks/>
          </p:cNvSpPr>
          <p:nvPr/>
        </p:nvSpPr>
        <p:spPr>
          <a:xfrm>
            <a:off x="13525633" y="3845341"/>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annual external research awards</a:t>
            </a:r>
          </a:p>
        </p:txBody>
      </p:sp>
      <p:sp>
        <p:nvSpPr>
          <p:cNvPr id="17" name="Content Placeholder 4">
            <a:extLst>
              <a:ext uri="{FF2B5EF4-FFF2-40B4-BE49-F238E27FC236}">
                <a16:creationId xmlns:a16="http://schemas.microsoft.com/office/drawing/2014/main" id="{B1D93DB7-2623-EFBD-503A-8EC407633B10}"/>
              </a:ext>
            </a:extLst>
          </p:cNvPr>
          <p:cNvSpPr txBox="1">
            <a:spLocks/>
          </p:cNvSpPr>
          <p:nvPr/>
        </p:nvSpPr>
        <p:spPr>
          <a:xfrm>
            <a:off x="17397683" y="2385370"/>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panose="02020603050405020304" pitchFamily="18" charset="0"/>
                <a:cs typeface="Times New Roman" panose="02020603050405020304" pitchFamily="18" charset="0"/>
              </a:rPr>
              <a:t>92%</a:t>
            </a:r>
          </a:p>
          <a:p>
            <a:endParaRPr lang="en-GB"/>
          </a:p>
        </p:txBody>
      </p:sp>
      <p:sp>
        <p:nvSpPr>
          <p:cNvPr id="18" name="Text Placeholder 5">
            <a:extLst>
              <a:ext uri="{FF2B5EF4-FFF2-40B4-BE49-F238E27FC236}">
                <a16:creationId xmlns:a16="http://schemas.microsoft.com/office/drawing/2014/main" id="{BC1BCA98-7EA7-D09D-9068-3FB4AF8E2A2B}"/>
              </a:ext>
            </a:extLst>
          </p:cNvPr>
          <p:cNvSpPr txBox="1">
            <a:spLocks/>
          </p:cNvSpPr>
          <p:nvPr/>
        </p:nvSpPr>
        <p:spPr>
          <a:xfrm>
            <a:off x="17397683" y="3642506"/>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 our research is rated as world-leading or internationally excellent</a:t>
            </a:r>
            <a:br>
              <a:rPr lang="en-US"/>
            </a:br>
            <a:r>
              <a:rPr lang="en-US"/>
              <a:t>(REF 2021)</a:t>
            </a:r>
          </a:p>
        </p:txBody>
      </p:sp>
      <p:sp>
        <p:nvSpPr>
          <p:cNvPr id="19" name="Content Placeholder 6">
            <a:extLst>
              <a:ext uri="{FF2B5EF4-FFF2-40B4-BE49-F238E27FC236}">
                <a16:creationId xmlns:a16="http://schemas.microsoft.com/office/drawing/2014/main" id="{2596C1D2-75AF-5381-3B58-226E8379E416}"/>
              </a:ext>
            </a:extLst>
          </p:cNvPr>
          <p:cNvSpPr txBox="1">
            <a:spLocks/>
          </p:cNvSpPr>
          <p:nvPr/>
        </p:nvSpPr>
        <p:spPr>
          <a:xfrm>
            <a:off x="21271871" y="2382506"/>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10th</a:t>
            </a:r>
            <a:endParaRPr lang="en-US" sz="8800"/>
          </a:p>
          <a:p>
            <a:endParaRPr lang="en-GB"/>
          </a:p>
        </p:txBody>
      </p:sp>
      <p:sp>
        <p:nvSpPr>
          <p:cNvPr id="20" name="Text Placeholder 7">
            <a:extLst>
              <a:ext uri="{FF2B5EF4-FFF2-40B4-BE49-F238E27FC236}">
                <a16:creationId xmlns:a16="http://schemas.microsoft.com/office/drawing/2014/main" id="{F1768576-A021-8B7D-9226-206F4F76EF2C}"/>
              </a:ext>
            </a:extLst>
          </p:cNvPr>
          <p:cNvSpPr txBox="1">
            <a:spLocks/>
          </p:cNvSpPr>
          <p:nvPr/>
        </p:nvSpPr>
        <p:spPr>
          <a:xfrm>
            <a:off x="21271633" y="3844629"/>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the Russell Group for Grade Point Average </a:t>
            </a:r>
            <a:br>
              <a:rPr lang="en-US">
                <a:latin typeface="Arial"/>
                <a:cs typeface="Arial"/>
              </a:rPr>
            </a:br>
            <a:r>
              <a:rPr lang="en-US">
                <a:latin typeface="Arial"/>
                <a:cs typeface="Arial"/>
              </a:rPr>
              <a:t>(REF 2021)</a:t>
            </a:r>
            <a:endParaRPr lang="en-US"/>
          </a:p>
          <a:p>
            <a:endParaRPr lang="en-GB"/>
          </a:p>
        </p:txBody>
      </p:sp>
      <p:sp>
        <p:nvSpPr>
          <p:cNvPr id="25" name="Content Placeholder 6">
            <a:extLst>
              <a:ext uri="{FF2B5EF4-FFF2-40B4-BE49-F238E27FC236}">
                <a16:creationId xmlns:a16="http://schemas.microsoft.com/office/drawing/2014/main" id="{EEA21643-FDD7-E033-5490-AC86D8377EC7}"/>
              </a:ext>
            </a:extLst>
          </p:cNvPr>
          <p:cNvSpPr txBox="1">
            <a:spLocks/>
          </p:cNvSpPr>
          <p:nvPr/>
        </p:nvSpPr>
        <p:spPr>
          <a:xfrm>
            <a:off x="8675088" y="2440933"/>
            <a:ext cx="2520000" cy="12467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800" b="1">
                <a:latin typeface="Times New Roman"/>
                <a:cs typeface="Times New Roman"/>
              </a:rPr>
              <a:t>1st choice</a:t>
            </a:r>
            <a:endParaRPr lang="en-US" sz="6500" b="1"/>
          </a:p>
          <a:p>
            <a:endParaRPr lang="en-GB"/>
          </a:p>
        </p:txBody>
      </p:sp>
      <p:sp>
        <p:nvSpPr>
          <p:cNvPr id="26" name="Text Placeholder 7">
            <a:extLst>
              <a:ext uri="{FF2B5EF4-FFF2-40B4-BE49-F238E27FC236}">
                <a16:creationId xmlns:a16="http://schemas.microsoft.com/office/drawing/2014/main" id="{87DC918C-F65E-EDF2-708D-44319FD4EED7}"/>
              </a:ext>
            </a:extLst>
          </p:cNvPr>
          <p:cNvSpPr txBox="1">
            <a:spLocks/>
          </p:cNvSpPr>
          <p:nvPr/>
        </p:nvSpPr>
        <p:spPr>
          <a:xfrm>
            <a:off x="8670128" y="3766635"/>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for top graduate employers (High Fliers 2024)</a:t>
            </a:r>
            <a:endParaRPr lang="en-US"/>
          </a:p>
          <a:p>
            <a:endParaRPr lang="en-GB"/>
          </a:p>
        </p:txBody>
      </p:sp>
    </p:spTree>
    <p:extLst>
      <p:ext uri="{BB962C8B-B14F-4D97-AF65-F5344CB8AC3E}">
        <p14:creationId xmlns:p14="http://schemas.microsoft.com/office/powerpoint/2010/main" val="2626484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A166D-229A-0AAA-3E64-3ACCF61216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F5BDE-6F2D-8BAA-98EF-ADCD01D6FF74}"/>
              </a:ext>
            </a:extLst>
          </p:cNvPr>
          <p:cNvSpPr>
            <a:spLocks noGrp="1"/>
          </p:cNvSpPr>
          <p:nvPr>
            <p:ph type="title"/>
          </p:nvPr>
        </p:nvSpPr>
        <p:spPr/>
        <p:txBody>
          <a:bodyPr/>
          <a:lstStyle/>
          <a:p>
            <a:r>
              <a:rPr lang="en-GB"/>
              <a:t>Our research excellence</a:t>
            </a:r>
          </a:p>
        </p:txBody>
      </p:sp>
      <p:sp>
        <p:nvSpPr>
          <p:cNvPr id="3" name="Content Placeholder 2">
            <a:extLst>
              <a:ext uri="{FF2B5EF4-FFF2-40B4-BE49-F238E27FC236}">
                <a16:creationId xmlns:a16="http://schemas.microsoft.com/office/drawing/2014/main" id="{7E401801-7A9C-DE80-0194-D55C0D0C602D}"/>
              </a:ext>
            </a:extLst>
          </p:cNvPr>
          <p:cNvSpPr>
            <a:spLocks noGrp="1"/>
          </p:cNvSpPr>
          <p:nvPr>
            <p:ph sz="half" idx="14"/>
          </p:nvPr>
        </p:nvSpPr>
        <p:spPr>
          <a:xfrm>
            <a:off x="-10604161" y="2369481"/>
            <a:ext cx="2520000" cy="2520000"/>
          </a:xfrm>
        </p:spPr>
        <p:txBody>
          <a:bodyPr>
            <a:normAutofit/>
          </a:bodyPr>
          <a:lstStyle/>
          <a:p>
            <a:r>
              <a:rPr lang="en-US" sz="4800" b="1">
                <a:latin typeface="Times New Roman" panose="02020603050405020304" pitchFamily="18" charset="0"/>
                <a:cs typeface="Times New Roman" panose="02020603050405020304" pitchFamily="18" charset="0"/>
              </a:rPr>
              <a:t>42,486 </a:t>
            </a:r>
            <a:r>
              <a:rPr lang="en-US" sz="4800">
                <a:latin typeface="Times New Roman" panose="02020603050405020304" pitchFamily="18" charset="0"/>
                <a:cs typeface="Times New Roman" panose="02020603050405020304" pitchFamily="18" charset="0"/>
              </a:rPr>
              <a:t>students</a:t>
            </a:r>
          </a:p>
          <a:p>
            <a:endParaRPr lang="en-GB" sz="8600" b="1">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EA3A2FD2-2EE5-86A4-AE79-AD0B1E157140}"/>
              </a:ext>
            </a:extLst>
          </p:cNvPr>
          <p:cNvSpPr>
            <a:spLocks noGrp="1"/>
          </p:cNvSpPr>
          <p:nvPr>
            <p:ph type="body" sz="quarter" idx="20"/>
          </p:nvPr>
        </p:nvSpPr>
        <p:spPr>
          <a:xfrm>
            <a:off x="-10604161" y="3832316"/>
            <a:ext cx="2520950" cy="1014413"/>
          </a:xfrm>
        </p:spPr>
        <p:txBody>
          <a:bodyPr/>
          <a:lstStyle/>
          <a:p>
            <a:r>
              <a:rPr lang="en-US" sz="1400">
                <a:latin typeface="Arial" panose="020B0604020202020204" pitchFamily="34" charset="0"/>
                <a:cs typeface="Arial" panose="020B0604020202020204" pitchFamily="34" charset="0"/>
              </a:rPr>
              <a:t>at both undergraduate and</a:t>
            </a:r>
            <a:r>
              <a:rPr lang="en-US" sz="1400" b="1">
                <a:latin typeface="Arial" panose="020B0604020202020204" pitchFamily="34" charset="0"/>
                <a:cs typeface="Arial" panose="020B0604020202020204" pitchFamily="34" charset="0"/>
              </a:rPr>
              <a:t> </a:t>
            </a:r>
            <a:r>
              <a:rPr lang="en-US" sz="1400">
                <a:latin typeface="Arial" panose="020B0604020202020204" pitchFamily="34" charset="0"/>
                <a:cs typeface="Arial" panose="020B0604020202020204" pitchFamily="34" charset="0"/>
              </a:rPr>
              <a:t>postgraduate</a:t>
            </a:r>
          </a:p>
        </p:txBody>
      </p:sp>
      <p:sp>
        <p:nvSpPr>
          <p:cNvPr id="5" name="Content Placeholder 4">
            <a:extLst>
              <a:ext uri="{FF2B5EF4-FFF2-40B4-BE49-F238E27FC236}">
                <a16:creationId xmlns:a16="http://schemas.microsoft.com/office/drawing/2014/main" id="{C7378B7E-074A-3C75-BD27-357BCD1CCF2A}"/>
              </a:ext>
            </a:extLst>
          </p:cNvPr>
          <p:cNvSpPr>
            <a:spLocks noGrp="1"/>
          </p:cNvSpPr>
          <p:nvPr>
            <p:ph sz="half" idx="15"/>
          </p:nvPr>
        </p:nvSpPr>
        <p:spPr>
          <a:xfrm>
            <a:off x="-6732111" y="2372345"/>
            <a:ext cx="2520000" cy="2520000"/>
          </a:xfrm>
        </p:spPr>
        <p:txBody>
          <a:bodyPr>
            <a:normAutofit/>
          </a:bodyPr>
          <a:lstStyle/>
          <a:p>
            <a:r>
              <a:rPr lang="en-US" sz="4800">
                <a:latin typeface="Times New Roman" panose="02020603050405020304" pitchFamily="18" charset="0"/>
                <a:cs typeface="Times New Roman" panose="02020603050405020304" pitchFamily="18" charset="0"/>
              </a:rPr>
              <a:t>including</a:t>
            </a:r>
            <a:r>
              <a:rPr lang="en-US" sz="4800" b="1">
                <a:latin typeface="Times New Roman" panose="02020603050405020304" pitchFamily="18" charset="0"/>
                <a:cs typeface="Times New Roman" panose="02020603050405020304" pitchFamily="18" charset="0"/>
              </a:rPr>
              <a:t> 16,000+</a:t>
            </a:r>
            <a:r>
              <a:rPr lang="en-US" sz="4800">
                <a:latin typeface="Times New Roman" panose="02020603050405020304" pitchFamily="18" charset="0"/>
                <a:cs typeface="Times New Roman" panose="02020603050405020304" pitchFamily="18" charset="0"/>
              </a:rPr>
              <a:t> </a:t>
            </a:r>
            <a:endParaRPr lang="en-US" sz="4800">
              <a:latin typeface="Times New Roman"/>
              <a:cs typeface="Times New Roman"/>
            </a:endParaRPr>
          </a:p>
          <a:p>
            <a:endParaRPr lang="en-GB"/>
          </a:p>
        </p:txBody>
      </p:sp>
      <p:sp>
        <p:nvSpPr>
          <p:cNvPr id="6" name="Text Placeholder 5">
            <a:extLst>
              <a:ext uri="{FF2B5EF4-FFF2-40B4-BE49-F238E27FC236}">
                <a16:creationId xmlns:a16="http://schemas.microsoft.com/office/drawing/2014/main" id="{E47B10E9-22BF-9E09-6743-8C1D6C13ADE5}"/>
              </a:ext>
            </a:extLst>
          </p:cNvPr>
          <p:cNvSpPr>
            <a:spLocks noGrp="1"/>
          </p:cNvSpPr>
          <p:nvPr>
            <p:ph type="body" sz="quarter" idx="19"/>
          </p:nvPr>
        </p:nvSpPr>
        <p:spPr>
          <a:xfrm>
            <a:off x="-6732111" y="3877932"/>
            <a:ext cx="2520950" cy="1014413"/>
          </a:xfrm>
        </p:spPr>
        <p:txBody>
          <a:bodyPr/>
          <a:lstStyle/>
          <a:p>
            <a:r>
              <a:rPr lang="en-US" sz="1400">
                <a:latin typeface="Arial" panose="020B0604020202020204" pitchFamily="34" charset="0"/>
                <a:cs typeface="Arial" panose="020B0604020202020204" pitchFamily="34" charset="0"/>
              </a:rPr>
              <a:t>international students</a:t>
            </a:r>
          </a:p>
        </p:txBody>
      </p:sp>
      <p:sp>
        <p:nvSpPr>
          <p:cNvPr id="9" name="Content Placeholder 2">
            <a:extLst>
              <a:ext uri="{FF2B5EF4-FFF2-40B4-BE49-F238E27FC236}">
                <a16:creationId xmlns:a16="http://schemas.microsoft.com/office/drawing/2014/main" id="{306A879A-D589-27D6-F7E4-E5C09D880222}"/>
              </a:ext>
            </a:extLst>
          </p:cNvPr>
          <p:cNvSpPr txBox="1">
            <a:spLocks/>
          </p:cNvSpPr>
          <p:nvPr/>
        </p:nvSpPr>
        <p:spPr>
          <a:xfrm>
            <a:off x="-22834564" y="2385460"/>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600" b="1">
                <a:latin typeface="Times New Roman" panose="02020603050405020304" pitchFamily="18" charset="0"/>
                <a:cs typeface="Times New Roman" panose="02020603050405020304" pitchFamily="18" charset="0"/>
              </a:rPr>
              <a:t>80th</a:t>
            </a:r>
          </a:p>
        </p:txBody>
      </p:sp>
      <p:sp>
        <p:nvSpPr>
          <p:cNvPr id="10" name="Text Placeholder 3">
            <a:extLst>
              <a:ext uri="{FF2B5EF4-FFF2-40B4-BE49-F238E27FC236}">
                <a16:creationId xmlns:a16="http://schemas.microsoft.com/office/drawing/2014/main" id="{2D77301C-3C30-FC2D-7684-98D0A0A9B96F}"/>
              </a:ext>
            </a:extLst>
          </p:cNvPr>
          <p:cNvSpPr txBox="1">
            <a:spLocks/>
          </p:cNvSpPr>
          <p:nvPr/>
        </p:nvSpPr>
        <p:spPr>
          <a:xfrm>
            <a:off x="-22834564" y="3848295"/>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 the world (QS World University Rankings)</a:t>
            </a:r>
          </a:p>
        </p:txBody>
      </p:sp>
      <p:sp>
        <p:nvSpPr>
          <p:cNvPr id="11" name="Content Placeholder 4">
            <a:extLst>
              <a:ext uri="{FF2B5EF4-FFF2-40B4-BE49-F238E27FC236}">
                <a16:creationId xmlns:a16="http://schemas.microsoft.com/office/drawing/2014/main" id="{938B4035-D1AF-4668-2B8F-EF459ABBD15B}"/>
              </a:ext>
            </a:extLst>
          </p:cNvPr>
          <p:cNvSpPr txBox="1">
            <a:spLocks/>
          </p:cNvSpPr>
          <p:nvPr/>
        </p:nvSpPr>
        <p:spPr>
          <a:xfrm>
            <a:off x="-18593774" y="2369481"/>
            <a:ext cx="1783469"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600" b="1">
                <a:latin typeface="Times New Roman"/>
                <a:cs typeface="Times New Roman"/>
              </a:rPr>
              <a:t>10</a:t>
            </a:r>
            <a:endParaRPr lang="en-US" sz="9600">
              <a:latin typeface="Times New Roman"/>
              <a:cs typeface="Times New Roman"/>
            </a:endParaRPr>
          </a:p>
          <a:p>
            <a:endParaRPr lang="en-GB"/>
          </a:p>
        </p:txBody>
      </p:sp>
      <p:sp>
        <p:nvSpPr>
          <p:cNvPr id="12" name="Text Placeholder 5">
            <a:extLst>
              <a:ext uri="{FF2B5EF4-FFF2-40B4-BE49-F238E27FC236}">
                <a16:creationId xmlns:a16="http://schemas.microsoft.com/office/drawing/2014/main" id="{C926DC34-75D9-0A9A-9260-8886147BC167}"/>
              </a:ext>
            </a:extLst>
          </p:cNvPr>
          <p:cNvSpPr txBox="1">
            <a:spLocks/>
          </p:cNvSpPr>
          <p:nvPr/>
        </p:nvSpPr>
        <p:spPr>
          <a:xfrm>
            <a:off x="-18593774" y="3848295"/>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Nobel Prize winners</a:t>
            </a:r>
          </a:p>
        </p:txBody>
      </p:sp>
      <p:sp>
        <p:nvSpPr>
          <p:cNvPr id="13" name="Content Placeholder 6">
            <a:extLst>
              <a:ext uri="{FF2B5EF4-FFF2-40B4-BE49-F238E27FC236}">
                <a16:creationId xmlns:a16="http://schemas.microsoft.com/office/drawing/2014/main" id="{44D87E57-A48D-7360-5F59-4719B29E0731}"/>
              </a:ext>
            </a:extLst>
          </p:cNvPr>
          <p:cNvSpPr txBox="1">
            <a:spLocks/>
          </p:cNvSpPr>
          <p:nvPr/>
        </p:nvSpPr>
        <p:spPr>
          <a:xfrm>
            <a:off x="-15088326" y="2385460"/>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£1bn</a:t>
            </a:r>
            <a:endParaRPr lang="en-US" sz="8000"/>
          </a:p>
          <a:p>
            <a:endParaRPr lang="en-GB"/>
          </a:p>
        </p:txBody>
      </p:sp>
      <p:sp>
        <p:nvSpPr>
          <p:cNvPr id="14" name="Text Placeholder 7">
            <a:extLst>
              <a:ext uri="{FF2B5EF4-FFF2-40B4-BE49-F238E27FC236}">
                <a16:creationId xmlns:a16="http://schemas.microsoft.com/office/drawing/2014/main" id="{8397D6DE-950D-A278-C782-676D7BEB6E16}"/>
              </a:ext>
            </a:extLst>
          </p:cNvPr>
          <p:cNvSpPr txBox="1">
            <a:spLocks/>
          </p:cNvSpPr>
          <p:nvPr/>
        </p:nvSpPr>
        <p:spPr>
          <a:xfrm>
            <a:off x="-15088564" y="3847583"/>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University annual income</a:t>
            </a:r>
            <a:endParaRPr lang="en-US"/>
          </a:p>
          <a:p>
            <a:endParaRPr lang="en-GB"/>
          </a:p>
        </p:txBody>
      </p:sp>
      <p:sp>
        <p:nvSpPr>
          <p:cNvPr id="15" name="Content Placeholder 2">
            <a:extLst>
              <a:ext uri="{FF2B5EF4-FFF2-40B4-BE49-F238E27FC236}">
                <a16:creationId xmlns:a16="http://schemas.microsoft.com/office/drawing/2014/main" id="{5941486E-04C2-25F2-5175-6CCCF13D24CA}"/>
              </a:ext>
            </a:extLst>
          </p:cNvPr>
          <p:cNvSpPr txBox="1">
            <a:spLocks/>
          </p:cNvSpPr>
          <p:nvPr/>
        </p:nvSpPr>
        <p:spPr>
          <a:xfrm>
            <a:off x="1019087" y="2383320"/>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latin typeface="Times New Roman"/>
                <a:cs typeface="Times New Roman"/>
              </a:rPr>
              <a:t>£250+</a:t>
            </a:r>
            <a:r>
              <a:rPr lang="en-US" sz="4800" b="1">
                <a:latin typeface="Times New Roman" panose="02020603050405020304" pitchFamily="18" charset="0"/>
                <a:cs typeface="Times New Roman" panose="02020603050405020304" pitchFamily="18" charset="0"/>
              </a:rPr>
              <a:t> </a:t>
            </a:r>
            <a:r>
              <a:rPr lang="en-US" sz="4800">
                <a:latin typeface="Times New Roman"/>
                <a:cs typeface="Times New Roman"/>
              </a:rPr>
              <a:t>million</a:t>
            </a:r>
          </a:p>
        </p:txBody>
      </p:sp>
      <p:sp>
        <p:nvSpPr>
          <p:cNvPr id="16" name="Text Placeholder 3">
            <a:extLst>
              <a:ext uri="{FF2B5EF4-FFF2-40B4-BE49-F238E27FC236}">
                <a16:creationId xmlns:a16="http://schemas.microsoft.com/office/drawing/2014/main" id="{164C07C2-BBEB-1BCE-3E49-AA9CB93924C8}"/>
              </a:ext>
            </a:extLst>
          </p:cNvPr>
          <p:cNvSpPr txBox="1">
            <a:spLocks/>
          </p:cNvSpPr>
          <p:nvPr/>
        </p:nvSpPr>
        <p:spPr>
          <a:xfrm>
            <a:off x="1019087" y="3846155"/>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annual external research awards</a:t>
            </a:r>
          </a:p>
        </p:txBody>
      </p:sp>
      <p:sp>
        <p:nvSpPr>
          <p:cNvPr id="17" name="Content Placeholder 4">
            <a:extLst>
              <a:ext uri="{FF2B5EF4-FFF2-40B4-BE49-F238E27FC236}">
                <a16:creationId xmlns:a16="http://schemas.microsoft.com/office/drawing/2014/main" id="{3642D381-C08D-951B-1743-E05965BA5E5E}"/>
              </a:ext>
            </a:extLst>
          </p:cNvPr>
          <p:cNvSpPr txBox="1">
            <a:spLocks/>
          </p:cNvSpPr>
          <p:nvPr/>
        </p:nvSpPr>
        <p:spPr>
          <a:xfrm>
            <a:off x="4891137" y="2386184"/>
            <a:ext cx="2520000" cy="2520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panose="02020603050405020304" pitchFamily="18" charset="0"/>
                <a:cs typeface="Times New Roman" panose="02020603050405020304" pitchFamily="18" charset="0"/>
              </a:rPr>
              <a:t>92%</a:t>
            </a:r>
          </a:p>
          <a:p>
            <a:endParaRPr lang="en-GB"/>
          </a:p>
        </p:txBody>
      </p:sp>
      <p:sp>
        <p:nvSpPr>
          <p:cNvPr id="18" name="Text Placeholder 5">
            <a:extLst>
              <a:ext uri="{FF2B5EF4-FFF2-40B4-BE49-F238E27FC236}">
                <a16:creationId xmlns:a16="http://schemas.microsoft.com/office/drawing/2014/main" id="{06839D6D-D67C-BECA-8DDE-3CA954BB84D2}"/>
              </a:ext>
            </a:extLst>
          </p:cNvPr>
          <p:cNvSpPr txBox="1">
            <a:spLocks/>
          </p:cNvSpPr>
          <p:nvPr/>
        </p:nvSpPr>
        <p:spPr>
          <a:xfrm>
            <a:off x="4891137" y="3643320"/>
            <a:ext cx="2520950" cy="101441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of our research is rated as world-leading or internationally excellent</a:t>
            </a:r>
            <a:br>
              <a:rPr lang="en-US"/>
            </a:br>
            <a:r>
              <a:rPr lang="en-US"/>
              <a:t>(REF 2021)</a:t>
            </a:r>
          </a:p>
        </p:txBody>
      </p:sp>
      <p:sp>
        <p:nvSpPr>
          <p:cNvPr id="19" name="Content Placeholder 6">
            <a:extLst>
              <a:ext uri="{FF2B5EF4-FFF2-40B4-BE49-F238E27FC236}">
                <a16:creationId xmlns:a16="http://schemas.microsoft.com/office/drawing/2014/main" id="{97090B12-DE4F-8DB6-153F-82E1933DC598}"/>
              </a:ext>
            </a:extLst>
          </p:cNvPr>
          <p:cNvSpPr txBox="1">
            <a:spLocks/>
          </p:cNvSpPr>
          <p:nvPr/>
        </p:nvSpPr>
        <p:spPr>
          <a:xfrm>
            <a:off x="8765325" y="2383320"/>
            <a:ext cx="2520000" cy="12467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0" b="1">
                <a:latin typeface="Times New Roman"/>
                <a:cs typeface="Times New Roman"/>
              </a:rPr>
              <a:t>10th</a:t>
            </a:r>
            <a:endParaRPr lang="en-US" sz="8800"/>
          </a:p>
          <a:p>
            <a:endParaRPr lang="en-GB"/>
          </a:p>
        </p:txBody>
      </p:sp>
      <p:sp>
        <p:nvSpPr>
          <p:cNvPr id="20" name="Text Placeholder 7">
            <a:extLst>
              <a:ext uri="{FF2B5EF4-FFF2-40B4-BE49-F238E27FC236}">
                <a16:creationId xmlns:a16="http://schemas.microsoft.com/office/drawing/2014/main" id="{CBC1A576-DF51-F3D8-DF9C-1EC453119E17}"/>
              </a:ext>
            </a:extLst>
          </p:cNvPr>
          <p:cNvSpPr txBox="1">
            <a:spLocks/>
          </p:cNvSpPr>
          <p:nvPr/>
        </p:nvSpPr>
        <p:spPr>
          <a:xfrm>
            <a:off x="8765087" y="3845443"/>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In the Russell Group for Grade Point Average </a:t>
            </a:r>
            <a:br>
              <a:rPr lang="en-US">
                <a:latin typeface="Arial"/>
                <a:cs typeface="Arial"/>
              </a:rPr>
            </a:br>
            <a:r>
              <a:rPr lang="en-US">
                <a:latin typeface="Arial"/>
                <a:cs typeface="Arial"/>
              </a:rPr>
              <a:t>(REF 2021)</a:t>
            </a:r>
            <a:endParaRPr lang="en-US"/>
          </a:p>
          <a:p>
            <a:endParaRPr lang="en-GB"/>
          </a:p>
        </p:txBody>
      </p:sp>
      <p:sp>
        <p:nvSpPr>
          <p:cNvPr id="25" name="Content Placeholder 6">
            <a:extLst>
              <a:ext uri="{FF2B5EF4-FFF2-40B4-BE49-F238E27FC236}">
                <a16:creationId xmlns:a16="http://schemas.microsoft.com/office/drawing/2014/main" id="{A8B60738-1F83-A41C-D02C-0769B810A2F1}"/>
              </a:ext>
            </a:extLst>
          </p:cNvPr>
          <p:cNvSpPr txBox="1">
            <a:spLocks/>
          </p:cNvSpPr>
          <p:nvPr/>
        </p:nvSpPr>
        <p:spPr>
          <a:xfrm>
            <a:off x="-2856512" y="2505902"/>
            <a:ext cx="2520000" cy="124678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800" b="1">
                <a:latin typeface="Times New Roman"/>
                <a:cs typeface="Times New Roman"/>
              </a:rPr>
              <a:t>1st choice</a:t>
            </a:r>
            <a:endParaRPr lang="en-US" sz="6500" b="1"/>
          </a:p>
          <a:p>
            <a:endParaRPr lang="en-GB"/>
          </a:p>
        </p:txBody>
      </p:sp>
      <p:sp>
        <p:nvSpPr>
          <p:cNvPr id="26" name="Text Placeholder 7">
            <a:extLst>
              <a:ext uri="{FF2B5EF4-FFF2-40B4-BE49-F238E27FC236}">
                <a16:creationId xmlns:a16="http://schemas.microsoft.com/office/drawing/2014/main" id="{D54EFF09-53E8-19AD-35F2-472B27B53645}"/>
              </a:ext>
            </a:extLst>
          </p:cNvPr>
          <p:cNvSpPr txBox="1">
            <a:spLocks/>
          </p:cNvSpPr>
          <p:nvPr/>
        </p:nvSpPr>
        <p:spPr>
          <a:xfrm>
            <a:off x="-2861472" y="3831604"/>
            <a:ext cx="2520475" cy="98107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for top graduate employers (High Fliers 2024)</a:t>
            </a:r>
            <a:endParaRPr lang="en-US"/>
          </a:p>
          <a:p>
            <a:endParaRPr lang="en-GB"/>
          </a:p>
        </p:txBody>
      </p:sp>
    </p:spTree>
    <p:extLst>
      <p:ext uri="{BB962C8B-B14F-4D97-AF65-F5344CB8AC3E}">
        <p14:creationId xmlns:p14="http://schemas.microsoft.com/office/powerpoint/2010/main" val="3256135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students outside, laughing">
            <a:extLst>
              <a:ext uri="{FF2B5EF4-FFF2-40B4-BE49-F238E27FC236}">
                <a16:creationId xmlns:a16="http://schemas.microsoft.com/office/drawing/2014/main" id="{18C51841-E5C1-0A2C-3831-FFB9E7FEB40B}"/>
              </a:ext>
            </a:extLst>
          </p:cNvPr>
          <p:cNvPicPr>
            <a:picLocks noGrp="1" noChangeAspect="1"/>
          </p:cNvPicPr>
          <p:nvPr>
            <p:ph type="pic" sz="quarter" idx="12"/>
          </p:nvPr>
        </p:nvPicPr>
        <p:blipFill>
          <a:blip r:embed="rId3">
            <a:extLst>
              <a:ext uri="{28A0092B-C50C-407E-A947-70E740481C1C}">
                <a14:useLocalDpi xmlns:a14="http://schemas.microsoft.com/office/drawing/2010/main"/>
              </a:ext>
            </a:extLst>
          </a:blip>
          <a:srcRect l="-191"/>
          <a:stretch/>
        </p:blipFill>
        <p:spPr>
          <a:xfrm>
            <a:off x="-11151" y="0"/>
            <a:ext cx="5827131" cy="6858000"/>
          </a:xfrm>
        </p:spPr>
      </p:pic>
      <p:sp>
        <p:nvSpPr>
          <p:cNvPr id="4" name="Title 3">
            <a:extLst>
              <a:ext uri="{FF2B5EF4-FFF2-40B4-BE49-F238E27FC236}">
                <a16:creationId xmlns:a16="http://schemas.microsoft.com/office/drawing/2014/main" id="{9B07A77F-3F3A-2EAF-03BB-3FBB01FABF7B}"/>
              </a:ext>
            </a:extLst>
          </p:cNvPr>
          <p:cNvSpPr>
            <a:spLocks noGrp="1"/>
          </p:cNvSpPr>
          <p:nvPr>
            <p:ph type="title"/>
          </p:nvPr>
        </p:nvSpPr>
        <p:spPr>
          <a:xfrm>
            <a:off x="6096000" y="2894471"/>
            <a:ext cx="5518130" cy="534529"/>
          </a:xfrm>
        </p:spPr>
        <p:txBody>
          <a:bodyPr/>
          <a:lstStyle/>
          <a:p>
            <a:r>
              <a:rPr lang="en-GB" sz="5400"/>
              <a:t>Now is the time </a:t>
            </a:r>
            <a:br>
              <a:rPr lang="en-GB" sz="5400"/>
            </a:br>
            <a:br>
              <a:rPr lang="en-GB" sz="5400"/>
            </a:br>
            <a:r>
              <a:rPr lang="en-GB" sz="3600"/>
              <a:t>Study at the University of Birmingham</a:t>
            </a:r>
            <a:endParaRPr lang="en-GB" sz="5400"/>
          </a:p>
        </p:txBody>
      </p:sp>
    </p:spTree>
    <p:extLst>
      <p:ext uri="{BB962C8B-B14F-4D97-AF65-F5344CB8AC3E}">
        <p14:creationId xmlns:p14="http://schemas.microsoft.com/office/powerpoint/2010/main" val="3086310411"/>
      </p:ext>
    </p:extLst>
  </p:cSld>
  <p:clrMapOvr>
    <a:masterClrMapping/>
  </p:clrMapOvr>
</p:sld>
</file>

<file path=ppt/theme/theme1.xml><?xml version="1.0" encoding="utf-8"?>
<a:theme xmlns:a="http://schemas.openxmlformats.org/drawingml/2006/main" name="UOB">
  <a:themeElements>
    <a:clrScheme name="Brand Hyperlink">
      <a:dk1>
        <a:srgbClr val="1B1B1B"/>
      </a:dk1>
      <a:lt1>
        <a:srgbClr val="FAFAFA"/>
      </a:lt1>
      <a:dk2>
        <a:srgbClr val="C59A00"/>
      </a:dk2>
      <a:lt2>
        <a:srgbClr val="C20019"/>
      </a:lt2>
      <a:accent1>
        <a:srgbClr val="007838"/>
      </a:accent1>
      <a:accent2>
        <a:srgbClr val="00788E"/>
      </a:accent2>
      <a:accent3>
        <a:srgbClr val="0057BF"/>
      </a:accent3>
      <a:accent4>
        <a:srgbClr val="501D83"/>
      </a:accent4>
      <a:accent5>
        <a:srgbClr val="DB0061"/>
      </a:accent5>
      <a:accent6>
        <a:srgbClr val="CF4527"/>
      </a:accent6>
      <a:hlink>
        <a:srgbClr val="0057BF"/>
      </a:hlink>
      <a:folHlink>
        <a:srgbClr val="0057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8" id="{CC7AF809-C6B6-104F-9094-F5917D0D025D}" vid="{C6D011D6-C432-5141-99C1-80D4CE104C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A50DEE3A6EBAA4E903B9ED3648C9F13" ma:contentTypeVersion="4" ma:contentTypeDescription="Create a new document." ma:contentTypeScope="" ma:versionID="38366775fb0f1f9d6a17f10c9024590e">
  <xsd:schema xmlns:xsd="http://www.w3.org/2001/XMLSchema" xmlns:xs="http://www.w3.org/2001/XMLSchema" xmlns:p="http://schemas.microsoft.com/office/2006/metadata/properties" xmlns:ns2="df0df12c-bf9d-4238-af7c-48738a5edba8" targetNamespace="http://schemas.microsoft.com/office/2006/metadata/properties" ma:root="true" ma:fieldsID="146a07fb82f45d2c1f72ee16c35770cd" ns2:_="">
    <xsd:import namespace="df0df12c-bf9d-4238-af7c-48738a5edb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df12c-bf9d-4238-af7c-48738a5ed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ED7EE5-0FF4-4DD8-AD0D-2ECF8EBA0538}">
  <ds:schemaRefs>
    <ds:schemaRef ds:uri="df0df12c-bf9d-4238-af7c-48738a5edb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8D8E439-A719-420E-985B-FF1AD76B8124}">
  <ds:schemaRefs>
    <ds:schemaRef ds:uri="df0df12c-bf9d-4238-af7c-48738a5edb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B9FEDF-3C94-4E15-A14E-5854FED734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UOB</Template>
  <TotalTime>7</TotalTime>
  <Words>2309</Words>
  <Application>Microsoft Macintosh PowerPoint</Application>
  <PresentationFormat>Widescreen</PresentationFormat>
  <Paragraphs>324</Paragraphs>
  <Slides>28</Slides>
  <Notes>16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Calibri Light</vt:lpstr>
      <vt:lpstr>Aptos</vt:lpstr>
      <vt:lpstr>Symbol</vt:lpstr>
      <vt:lpstr>Arial</vt:lpstr>
      <vt:lpstr>Times New Roman</vt:lpstr>
      <vt:lpstr>Calibri</vt:lpstr>
      <vt:lpstr>Segoe UI</vt:lpstr>
      <vt:lpstr>Wingdings</vt:lpstr>
      <vt:lpstr>UOB</vt:lpstr>
      <vt:lpstr>Celebrating  125 years of progress</vt:lpstr>
      <vt:lpstr>PowerPoint Presentation</vt:lpstr>
      <vt:lpstr>PowerPoint Presentation</vt:lpstr>
      <vt:lpstr>125 Anniversary</vt:lpstr>
      <vt:lpstr>Our Chancellor</vt:lpstr>
      <vt:lpstr>Our University in numbers</vt:lpstr>
      <vt:lpstr>Our student community</vt:lpstr>
      <vt:lpstr>Our research excellence</vt:lpstr>
      <vt:lpstr>Now is the time   Study at the University of Birmingham</vt:lpstr>
      <vt:lpstr>PowerPoint Presentation</vt:lpstr>
      <vt:lpstr>Built in Birmingham. </vt:lpstr>
      <vt:lpstr>A global university</vt:lpstr>
      <vt:lpstr>Sport for everyone </vt:lpstr>
      <vt:lpstr>PowerPoint Presentation</vt:lpstr>
      <vt:lpstr>PowerPoint Presentation</vt:lpstr>
      <vt:lpstr>Public and Cultural Engagement</vt:lpstr>
      <vt:lpstr>Our cultural destinations</vt:lpstr>
      <vt:lpstr>Our cultural destinations</vt:lpstr>
      <vt:lpstr>Our cultural destinations</vt:lpstr>
      <vt:lpstr>Changing how the world works</vt:lpstr>
      <vt:lpstr>PowerPoint Presentation</vt:lpstr>
      <vt:lpstr>PowerPoint Presentation</vt:lpstr>
      <vt:lpstr>PowerPoint Presentation</vt:lpstr>
      <vt:lpstr>Significant  research facilities</vt:lpstr>
      <vt:lpstr>PowerPoint Presentation</vt:lpstr>
      <vt:lpstr>A vision for the campus</vt:lpstr>
      <vt:lpstr>An ambitious strategy for 2030</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 Pearson (Campaigns and Reputation)</dc:creator>
  <cp:lastModifiedBy>Ed Pearson (Campaigns and Reputation)</cp:lastModifiedBy>
  <cp:revision>24</cp:revision>
  <dcterms:created xsi:type="dcterms:W3CDTF">2025-01-08T07:23:23Z</dcterms:created>
  <dcterms:modified xsi:type="dcterms:W3CDTF">2025-03-07T08:25:06Z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0x0101006A50DEE3A6EBAA4E903B9ED3648C9F13</vt:lpwstr>
  </property>
</Properties>
</file>