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3" r:id="rId4"/>
  </p:sldMasterIdLst>
  <p:notesMasterIdLst>
    <p:notesMasterId r:id="rId19"/>
  </p:notesMasterIdLst>
  <p:handoutMasterIdLst>
    <p:handoutMasterId r:id="rId20"/>
  </p:handoutMasterIdLst>
  <p:sldIdLst>
    <p:sldId id="297" r:id="rId5"/>
    <p:sldId id="335" r:id="rId6"/>
    <p:sldId id="333" r:id="rId7"/>
    <p:sldId id="330" r:id="rId8"/>
    <p:sldId id="316" r:id="rId9"/>
    <p:sldId id="334" r:id="rId10"/>
    <p:sldId id="327" r:id="rId11"/>
    <p:sldId id="315" r:id="rId12"/>
    <p:sldId id="304" r:id="rId13"/>
    <p:sldId id="329" r:id="rId14"/>
    <p:sldId id="323" r:id="rId15"/>
    <p:sldId id="314" r:id="rId16"/>
    <p:sldId id="308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06B7B3-04E7-14C7-F006-E8D6FD9317EA}" name="Michelle Sewell" initials="MS" userId="S::michelle@mammoth.tv::e8d9b915-60eb-4c10-8538-61abdf84f7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A"/>
    <a:srgbClr val="C59A00"/>
    <a:srgbClr val="221F22"/>
    <a:srgbClr val="050505"/>
    <a:srgbClr val="0B0B0B"/>
    <a:srgbClr val="0D0D0D"/>
    <a:srgbClr val="0F0F0F"/>
    <a:srgbClr val="181518"/>
    <a:srgbClr val="171717"/>
    <a:srgbClr val="1B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5"/>
    <p:restoredTop sz="94724"/>
  </p:normalViewPr>
  <p:slideViewPr>
    <p:cSldViewPr snapToGrid="0">
      <p:cViewPr>
        <p:scale>
          <a:sx n="100" d="100"/>
          <a:sy n="100" d="100"/>
        </p:scale>
        <p:origin x="2264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346B67-71C4-6A20-5B1F-CF02011E03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6DA43-4E6A-F57C-F129-8621F4C48E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6302-81D9-3341-8BEE-558FFE2510A3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356D5-F218-1A4F-F824-0004C2F048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BB1A6-FD46-F964-76CD-4727A6A780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4192F-5B50-BB49-817A-7CA11482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423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DFEF-057C-A843-8C81-03384ABB4BFC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D149E-358D-2440-BDD5-072440F2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149E-358D-2440-BDD5-072440F2B7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82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149E-358D-2440-BDD5-072440F2B7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149E-358D-2440-BDD5-072440F2B7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09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Socially engaged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Natural collaborators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Courageous integrity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149E-358D-2440-BDD5-072440F2B7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8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149E-358D-2440-BDD5-072440F2B7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15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149E-358D-2440-BDD5-072440F2B7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149E-358D-2440-BDD5-072440F2B7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14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149E-358D-2440-BDD5-072440F2B7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11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149E-358D-2440-BDD5-072440F2B7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57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149E-358D-2440-BDD5-072440F2B7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5. Picture">
            <a:extLst>
              <a:ext uri="{FF2B5EF4-FFF2-40B4-BE49-F238E27FC236}">
                <a16:creationId xmlns:a16="http://schemas.microsoft.com/office/drawing/2014/main" id="{C5602FD7-1231-064E-CF9F-7F8C08F8E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2. Title Placeholder">
            <a:extLst>
              <a:ext uri="{FF2B5EF4-FFF2-40B4-BE49-F238E27FC236}">
                <a16:creationId xmlns:a16="http://schemas.microsoft.com/office/drawing/2014/main" id="{8CC78C08-B324-DDE3-8FA4-2E0FECB984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400" y="12747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/>
            </a:lvl1pPr>
          </a:lstStyle>
          <a:p>
            <a:r>
              <a:rPr lang="en-GB"/>
              <a:t>Insert headline here. </a:t>
            </a:r>
            <a:br>
              <a:rPr lang="en-GB"/>
            </a:br>
            <a:r>
              <a:rPr lang="en-GB"/>
              <a:t>Should be between </a:t>
            </a:r>
            <a:br>
              <a:rPr lang="en-GB"/>
            </a:br>
            <a:r>
              <a:rPr lang="en-GB"/>
              <a:t>1-3 lines max. </a:t>
            </a:r>
            <a:endParaRPr lang="en-US"/>
          </a:p>
        </p:txBody>
      </p:sp>
      <p:sp>
        <p:nvSpPr>
          <p:cNvPr id="15" name="3. Subtitle Placeholder">
            <a:extLst>
              <a:ext uri="{FF2B5EF4-FFF2-40B4-BE49-F238E27FC236}">
                <a16:creationId xmlns:a16="http://schemas.microsoft.com/office/drawing/2014/main" id="{B933CDFE-7FC5-932E-CB7F-3B49EC1A0F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" y="3707702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sub copy here.</a:t>
            </a:r>
            <a:endParaRPr lang="en-US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2EF67E1-6EE4-3331-ABA4-9F069831BF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2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8053EF19-8D24-481D-0BDA-F79A2035D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Insert headline here.</a:t>
            </a:r>
            <a:endParaRPr lang="en-US"/>
          </a:p>
        </p:txBody>
      </p:sp>
      <p:sp>
        <p:nvSpPr>
          <p:cNvPr id="17" name="3. Content Placeholder (1)">
            <a:extLst>
              <a:ext uri="{FF2B5EF4-FFF2-40B4-BE49-F238E27FC236}">
                <a16:creationId xmlns:a16="http://schemas.microsoft.com/office/drawing/2014/main" id="{11254375-EF80-738D-E998-C0B2F39CB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1310641"/>
            <a:ext cx="5181600" cy="43789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4. Content Placeholder (2)">
            <a:extLst>
              <a:ext uri="{FF2B5EF4-FFF2-40B4-BE49-F238E27FC236}">
                <a16:creationId xmlns:a16="http://schemas.microsoft.com/office/drawing/2014/main" id="{084CCB2F-26F1-E1B8-5561-263F115E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6920" y="1310641"/>
            <a:ext cx="5181600" cy="43789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A08B27-4FCD-D887-21E3-71B416AAD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021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8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Divider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. Title Placeholder">
            <a:extLst>
              <a:ext uri="{FF2B5EF4-FFF2-40B4-BE49-F238E27FC236}">
                <a16:creationId xmlns:a16="http://schemas.microsoft.com/office/drawing/2014/main" id="{4D8642A1-7E6D-B42F-7749-8DC80C6DED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400" y="754224"/>
            <a:ext cx="6520180" cy="97604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/>
            </a:lvl1pPr>
          </a:lstStyle>
          <a:p>
            <a:r>
              <a:rPr lang="en-GB"/>
              <a:t>Insert headline here.</a:t>
            </a:r>
            <a:endParaRPr lang="en-US"/>
          </a:p>
        </p:txBody>
      </p:sp>
      <p:sp>
        <p:nvSpPr>
          <p:cNvPr id="4" name="2. Subtitle Placeholder">
            <a:extLst>
              <a:ext uri="{FF2B5EF4-FFF2-40B4-BE49-F238E27FC236}">
                <a16:creationId xmlns:a16="http://schemas.microsoft.com/office/drawing/2014/main" id="{798414E1-64D1-96D6-D06F-F94F3202C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" y="2059593"/>
            <a:ext cx="6353996" cy="13694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sub copy here.</a:t>
            </a:r>
            <a:endParaRPr lang="en-US"/>
          </a:p>
        </p:txBody>
      </p:sp>
      <p:sp>
        <p:nvSpPr>
          <p:cNvPr id="5" name="3. Picture Placeholder">
            <a:extLst>
              <a:ext uri="{FF2B5EF4-FFF2-40B4-BE49-F238E27FC236}">
                <a16:creationId xmlns:a16="http://schemas.microsoft.com/office/drawing/2014/main" id="{C4BE638E-576F-FF68-6661-2065A7520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52863"/>
            <a:ext cx="12192000" cy="3005137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E76A172-0120-5491-60E8-988074C1EB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021" y="754942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27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Divider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. Title Placeholder">
            <a:extLst>
              <a:ext uri="{FF2B5EF4-FFF2-40B4-BE49-F238E27FC236}">
                <a16:creationId xmlns:a16="http://schemas.microsoft.com/office/drawing/2014/main" id="{DC759DBE-3BA0-9E84-5596-2AD69AA128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400" y="1603450"/>
            <a:ext cx="5377951" cy="16805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/>
            </a:lvl1pPr>
          </a:lstStyle>
          <a:p>
            <a:r>
              <a:rPr lang="en-GB"/>
              <a:t>Insert </a:t>
            </a:r>
            <a:br>
              <a:rPr lang="en-GB"/>
            </a:br>
            <a:r>
              <a:rPr lang="en-GB"/>
              <a:t>headline here.</a:t>
            </a:r>
            <a:endParaRPr lang="en-US"/>
          </a:p>
        </p:txBody>
      </p:sp>
      <p:sp>
        <p:nvSpPr>
          <p:cNvPr id="7" name="2. Subtitle Placeholder">
            <a:extLst>
              <a:ext uri="{FF2B5EF4-FFF2-40B4-BE49-F238E27FC236}">
                <a16:creationId xmlns:a16="http://schemas.microsoft.com/office/drawing/2014/main" id="{02A192BC-C9DB-F0AB-B1DE-03D15E5A87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" y="3707702"/>
            <a:ext cx="537795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sub copy here.</a:t>
            </a:r>
            <a:endParaRPr lang="en-US"/>
          </a:p>
        </p:txBody>
      </p:sp>
      <p:sp>
        <p:nvSpPr>
          <p:cNvPr id="5" name="3. Picture Placeholder">
            <a:extLst>
              <a:ext uri="{FF2B5EF4-FFF2-40B4-BE49-F238E27FC236}">
                <a16:creationId xmlns:a16="http://schemas.microsoft.com/office/drawing/2014/main" id="{C4BE638E-576F-FF68-6661-2065A7520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7650" y="1"/>
            <a:ext cx="5784349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C28641C-5551-16DE-84DF-E1489E73B0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Divider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. Title Placeholder">
            <a:extLst>
              <a:ext uri="{FF2B5EF4-FFF2-40B4-BE49-F238E27FC236}">
                <a16:creationId xmlns:a16="http://schemas.microsoft.com/office/drawing/2014/main" id="{B7F235D6-4347-D7AC-BFE0-1EA4849BA5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7653" y="1603450"/>
            <a:ext cx="5377951" cy="16805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/>
            </a:lvl1pPr>
          </a:lstStyle>
          <a:p>
            <a:r>
              <a:rPr lang="en-GB"/>
              <a:t>Insert </a:t>
            </a:r>
            <a:br>
              <a:rPr lang="en-GB"/>
            </a:br>
            <a:r>
              <a:rPr lang="en-GB"/>
              <a:t>title here.</a:t>
            </a:r>
            <a:endParaRPr lang="en-US"/>
          </a:p>
        </p:txBody>
      </p:sp>
      <p:sp>
        <p:nvSpPr>
          <p:cNvPr id="8" name="2. Subtitle Placeholder">
            <a:extLst>
              <a:ext uri="{FF2B5EF4-FFF2-40B4-BE49-F238E27FC236}">
                <a16:creationId xmlns:a16="http://schemas.microsoft.com/office/drawing/2014/main" id="{F1BF5AB1-F146-83EF-D63E-DD9EA52569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7653" y="3707702"/>
            <a:ext cx="537795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sub copy here.</a:t>
            </a:r>
            <a:endParaRPr lang="en-US"/>
          </a:p>
        </p:txBody>
      </p:sp>
      <p:sp>
        <p:nvSpPr>
          <p:cNvPr id="5" name="3. Picture Placeholder">
            <a:extLst>
              <a:ext uri="{FF2B5EF4-FFF2-40B4-BE49-F238E27FC236}">
                <a16:creationId xmlns:a16="http://schemas.microsoft.com/office/drawing/2014/main" id="{C4BE638E-576F-FF68-6661-2065A7520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784349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6280A6D-54DF-5817-E29B-8DF1551D1C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652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9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6D2C9649-E817-6113-49C1-5EBD81E0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Insert headline here.</a:t>
            </a:r>
            <a:endParaRPr lang="en-US"/>
          </a:p>
        </p:txBody>
      </p:sp>
      <p:sp>
        <p:nvSpPr>
          <p:cNvPr id="9" name="3. Content Placeholder">
            <a:extLst>
              <a:ext uri="{FF2B5EF4-FFF2-40B4-BE49-F238E27FC236}">
                <a16:creationId xmlns:a16="http://schemas.microsoft.com/office/drawing/2014/main" id="{B5A082DC-9190-CE12-A89B-DEAF24BD5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1310641"/>
            <a:ext cx="10515600" cy="43789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7229CF6-AAC7-DD2D-2383-FA5CC4CFB1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99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8EF18CFD-3AF6-72A4-EE6B-4446F6553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2" y="3908"/>
            <a:ext cx="12194401" cy="6862925"/>
          </a:xfrm>
          <a:prstGeom prst="rect">
            <a:avLst/>
          </a:prstGeom>
        </p:spPr>
      </p:pic>
      <p:sp>
        <p:nvSpPr>
          <p:cNvPr id="2" name="2. Title Placeholder">
            <a:extLst>
              <a:ext uri="{FF2B5EF4-FFF2-40B4-BE49-F238E27FC236}">
                <a16:creationId xmlns:a16="http://schemas.microsoft.com/office/drawing/2014/main" id="{8CC78C08-B324-DDE3-8FA4-2E0FECB984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400" y="12747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headline here. </a:t>
            </a:r>
            <a:br>
              <a:rPr lang="en-GB"/>
            </a:br>
            <a:r>
              <a:rPr lang="en-GB"/>
              <a:t>Should be between </a:t>
            </a:r>
            <a:br>
              <a:rPr lang="en-GB"/>
            </a:br>
            <a:r>
              <a:rPr lang="en-GB"/>
              <a:t>1-3 lines max. </a:t>
            </a:r>
            <a:endParaRPr lang="en-US"/>
          </a:p>
        </p:txBody>
      </p:sp>
      <p:sp>
        <p:nvSpPr>
          <p:cNvPr id="15" name="3. Subtitle Placeholder">
            <a:extLst>
              <a:ext uri="{FF2B5EF4-FFF2-40B4-BE49-F238E27FC236}">
                <a16:creationId xmlns:a16="http://schemas.microsoft.com/office/drawing/2014/main" id="{B933CDFE-7FC5-932E-CB7F-3B49EC1A0F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" y="3707702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solidFill>
                  <a:srgbClr val="FFFFFF"/>
                </a:solidFill>
                <a:effectLst/>
                <a:latin typeface="Helvetica" pitchFamily="2" charset="0"/>
              </a:rPr>
              <a:t>Insert sub copy here.</a:t>
            </a:r>
          </a:p>
          <a:p>
            <a:r>
              <a:rPr lang="en-GB"/>
              <a:t>image box on the right click on icon or drag  image </a:t>
            </a:r>
            <a:br>
              <a:rPr lang="en-GB"/>
            </a:br>
            <a:r>
              <a:rPr lang="en-GB"/>
              <a:t>into the space to add.</a:t>
            </a:r>
            <a:endParaRPr lang="en-US"/>
          </a:p>
        </p:txBody>
      </p:sp>
      <p:sp>
        <p:nvSpPr>
          <p:cNvPr id="17" name="4. Picture Box ">
            <a:extLst>
              <a:ext uri="{FF2B5EF4-FFF2-40B4-BE49-F238E27FC236}">
                <a16:creationId xmlns:a16="http://schemas.microsoft.com/office/drawing/2014/main" id="{5BD1D972-DB48-9F79-3343-53455BAD1A3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650676" y="0"/>
            <a:ext cx="4541325" cy="6854092"/>
          </a:xfrm>
          <a:custGeom>
            <a:avLst/>
            <a:gdLst>
              <a:gd name="connsiteX0" fmla="*/ 1895608 w 4541325"/>
              <a:gd name="connsiteY0" fmla="*/ 0 h 6854092"/>
              <a:gd name="connsiteX1" fmla="*/ 4541325 w 4541325"/>
              <a:gd name="connsiteY1" fmla="*/ 0 h 6854092"/>
              <a:gd name="connsiteX2" fmla="*/ 4541325 w 4541325"/>
              <a:gd name="connsiteY2" fmla="*/ 6854092 h 6854092"/>
              <a:gd name="connsiteX3" fmla="*/ 2610437 w 4541325"/>
              <a:gd name="connsiteY3" fmla="*/ 6854092 h 6854092"/>
              <a:gd name="connsiteX4" fmla="*/ 0 w 4541325"/>
              <a:gd name="connsiteY4" fmla="*/ 4568092 h 685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1325" h="6854092">
                <a:moveTo>
                  <a:pt x="1895608" y="0"/>
                </a:moveTo>
                <a:lnTo>
                  <a:pt x="4541325" y="0"/>
                </a:lnTo>
                <a:lnTo>
                  <a:pt x="4541325" y="6854092"/>
                </a:lnTo>
                <a:lnTo>
                  <a:pt x="2610437" y="6854092"/>
                </a:lnTo>
                <a:lnTo>
                  <a:pt x="0" y="456809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 </a:t>
            </a:r>
          </a:p>
        </p:txBody>
      </p:sp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6DFB1AD8-611C-E16C-A431-4125E58021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2539"/>
            <a:ext cx="1953808" cy="49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92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Divider Slide - 2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. Picture Placeholder">
            <a:extLst>
              <a:ext uri="{FF2B5EF4-FFF2-40B4-BE49-F238E27FC236}">
                <a16:creationId xmlns:a16="http://schemas.microsoft.com/office/drawing/2014/main" id="{C4BE638E-576F-FF68-6661-2065A7520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7650" y="1"/>
            <a:ext cx="5784349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2. Subtitle Placeholder">
            <a:extLst>
              <a:ext uri="{FF2B5EF4-FFF2-40B4-BE49-F238E27FC236}">
                <a16:creationId xmlns:a16="http://schemas.microsoft.com/office/drawing/2014/main" id="{F1BF5AB1-F146-83EF-D63E-DD9EA52569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" y="3707702"/>
            <a:ext cx="537795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>
                <a:solidFill>
                  <a:srgbClr val="FFFFFF"/>
                </a:solidFill>
                <a:effectLst/>
                <a:latin typeface="Helvetica" pitchFamily="2" charset="0"/>
              </a:rPr>
              <a:t>Insert sub copy here.</a:t>
            </a:r>
          </a:p>
        </p:txBody>
      </p:sp>
      <p:sp>
        <p:nvSpPr>
          <p:cNvPr id="3" name="1. Title Placeholder">
            <a:extLst>
              <a:ext uri="{FF2B5EF4-FFF2-40B4-BE49-F238E27FC236}">
                <a16:creationId xmlns:a16="http://schemas.microsoft.com/office/drawing/2014/main" id="{B7F235D6-4347-D7AC-BFE0-1EA4849BA5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400" y="1603450"/>
            <a:ext cx="5377951" cy="16805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</a:t>
            </a:r>
            <a:br>
              <a:rPr lang="en-GB"/>
            </a:br>
            <a:r>
              <a:rPr lang="en-GB"/>
              <a:t>headline here.</a:t>
            </a:r>
            <a:endParaRPr lang="en-US"/>
          </a:p>
        </p:txBody>
      </p:sp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08E24DA-E0F6-39B3-A8F3-68CC58F45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2539"/>
            <a:ext cx="1953808" cy="49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28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15602AB-6B41-4576-50EE-27444106A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0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itle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. Background">
            <a:extLst>
              <a:ext uri="{FF2B5EF4-FFF2-40B4-BE49-F238E27FC236}">
                <a16:creationId xmlns:a16="http://schemas.microsoft.com/office/drawing/2014/main" id="{C5602FD7-1231-064E-CF9F-7F8C08F8E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600" cy="6856650"/>
          </a:xfrm>
          <a:prstGeom prst="rect">
            <a:avLst/>
          </a:prstGeom>
        </p:spPr>
      </p:pic>
      <p:sp>
        <p:nvSpPr>
          <p:cNvPr id="2" name="2. Title Placeholder">
            <a:extLst>
              <a:ext uri="{FF2B5EF4-FFF2-40B4-BE49-F238E27FC236}">
                <a16:creationId xmlns:a16="http://schemas.microsoft.com/office/drawing/2014/main" id="{8CC78C08-B324-DDE3-8FA4-2E0FECB984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400" y="12747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/>
            </a:lvl1pPr>
          </a:lstStyle>
          <a:p>
            <a:r>
              <a:rPr lang="en-GB"/>
              <a:t>Insert headline here. </a:t>
            </a:r>
            <a:br>
              <a:rPr lang="en-GB"/>
            </a:br>
            <a:r>
              <a:rPr lang="en-GB"/>
              <a:t>Should be between </a:t>
            </a:r>
            <a:br>
              <a:rPr lang="en-GB"/>
            </a:br>
            <a:r>
              <a:rPr lang="en-GB"/>
              <a:t>1-3 lines max. </a:t>
            </a:r>
            <a:endParaRPr lang="en-US"/>
          </a:p>
        </p:txBody>
      </p:sp>
      <p:sp>
        <p:nvSpPr>
          <p:cNvPr id="15" name="3. Subtitle Placeholder">
            <a:extLst>
              <a:ext uri="{FF2B5EF4-FFF2-40B4-BE49-F238E27FC236}">
                <a16:creationId xmlns:a16="http://schemas.microsoft.com/office/drawing/2014/main" id="{B933CDFE-7FC5-932E-CB7F-3B49EC1A0F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" y="3707702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sub copy here.</a:t>
            </a:r>
            <a:endParaRPr lang="en-US"/>
          </a:p>
        </p:txBody>
      </p:sp>
      <p:sp>
        <p:nvSpPr>
          <p:cNvPr id="10" name="4. Picture Placeholder">
            <a:extLst>
              <a:ext uri="{FF2B5EF4-FFF2-40B4-BE49-F238E27FC236}">
                <a16:creationId xmlns:a16="http://schemas.microsoft.com/office/drawing/2014/main" id="{C992F3AA-2026-24C9-831B-F66B099808A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642578" y="218"/>
            <a:ext cx="4556539" cy="6858000"/>
          </a:xfrm>
          <a:custGeom>
            <a:avLst/>
            <a:gdLst>
              <a:gd name="connsiteX0" fmla="*/ 1896887 w 4542379"/>
              <a:gd name="connsiteY0" fmla="*/ 0 h 6858000"/>
              <a:gd name="connsiteX1" fmla="*/ 4542379 w 4542379"/>
              <a:gd name="connsiteY1" fmla="*/ 0 h 6858000"/>
              <a:gd name="connsiteX2" fmla="*/ 4542379 w 4542379"/>
              <a:gd name="connsiteY2" fmla="*/ 6858000 h 6858000"/>
              <a:gd name="connsiteX3" fmla="*/ 2609965 w 4542379"/>
              <a:gd name="connsiteY3" fmla="*/ 6858000 h 6858000"/>
              <a:gd name="connsiteX4" fmla="*/ 0 w 4542379"/>
              <a:gd name="connsiteY4" fmla="*/ 177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2379" h="6858000">
                <a:moveTo>
                  <a:pt x="1896887" y="0"/>
                </a:moveTo>
                <a:lnTo>
                  <a:pt x="4542379" y="0"/>
                </a:lnTo>
                <a:lnTo>
                  <a:pt x="4542379" y="6858000"/>
                </a:lnTo>
                <a:lnTo>
                  <a:pt x="2609965" y="6858000"/>
                </a:lnTo>
                <a:lnTo>
                  <a:pt x="0" y="177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 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73EF5D-89A1-E767-AC39-6A875CF149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53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6D2C9649-E817-6113-49C1-5EBD81E0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Insert headline here.</a:t>
            </a:r>
            <a:endParaRPr lang="en-US"/>
          </a:p>
        </p:txBody>
      </p:sp>
      <p:sp>
        <p:nvSpPr>
          <p:cNvPr id="9" name="3. Content Placeholder">
            <a:extLst>
              <a:ext uri="{FF2B5EF4-FFF2-40B4-BE49-F238E27FC236}">
                <a16:creationId xmlns:a16="http://schemas.microsoft.com/office/drawing/2014/main" id="{B5A082DC-9190-CE12-A89B-DEAF24BD5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1310641"/>
            <a:ext cx="10515600" cy="43789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7229CF6-AAC7-DD2D-2383-FA5CC4CFB1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8053EF19-8D24-481D-0BDA-F79A2035D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Insert headline here.</a:t>
            </a:r>
            <a:endParaRPr lang="en-US"/>
          </a:p>
        </p:txBody>
      </p:sp>
      <p:sp>
        <p:nvSpPr>
          <p:cNvPr id="17" name="3. Content Placeholder (1)">
            <a:extLst>
              <a:ext uri="{FF2B5EF4-FFF2-40B4-BE49-F238E27FC236}">
                <a16:creationId xmlns:a16="http://schemas.microsoft.com/office/drawing/2014/main" id="{11254375-EF80-738D-E998-C0B2F39CB8F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2920" y="1310641"/>
            <a:ext cx="5181600" cy="43789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4. Content Placeholder (2)">
            <a:extLst>
              <a:ext uri="{FF2B5EF4-FFF2-40B4-BE49-F238E27FC236}">
                <a16:creationId xmlns:a16="http://schemas.microsoft.com/office/drawing/2014/main" id="{53C047A4-2E76-022B-2525-898053FDCC6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103620" y="1310641"/>
            <a:ext cx="5181600" cy="43789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82B917E-0306-17E7-D437-B66617BAE9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40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8053EF19-8D24-481D-0BDA-F79A2035D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Insert headline here.</a:t>
            </a:r>
            <a:endParaRPr lang="en-US"/>
          </a:p>
        </p:txBody>
      </p:sp>
      <p:sp>
        <p:nvSpPr>
          <p:cNvPr id="3" name="3. Content Placeholder (1)">
            <a:extLst>
              <a:ext uri="{FF2B5EF4-FFF2-40B4-BE49-F238E27FC236}">
                <a16:creationId xmlns:a16="http://schemas.microsoft.com/office/drawing/2014/main" id="{A162B99D-4A4D-B778-5FD2-9F4A22B0B3A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68019" y="1636464"/>
            <a:ext cx="2520000" cy="25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en-US"/>
          </a:p>
        </p:txBody>
      </p:sp>
      <p:sp>
        <p:nvSpPr>
          <p:cNvPr id="15" name="4. Text Box Placeholder (1)">
            <a:extLst>
              <a:ext uri="{FF2B5EF4-FFF2-40B4-BE49-F238E27FC236}">
                <a16:creationId xmlns:a16="http://schemas.microsoft.com/office/drawing/2014/main" id="{6D6CB8B4-9C8E-A2FA-558C-30A5D0827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069" y="4351119"/>
            <a:ext cx="2520950" cy="10144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</a:lstStyle>
          <a:p>
            <a:r>
              <a:rPr lang="en-GB"/>
              <a:t>Insert sub copy here.</a:t>
            </a:r>
          </a:p>
        </p:txBody>
      </p:sp>
      <p:sp>
        <p:nvSpPr>
          <p:cNvPr id="4" name="5. Content Placeholder (2)">
            <a:extLst>
              <a:ext uri="{FF2B5EF4-FFF2-40B4-BE49-F238E27FC236}">
                <a16:creationId xmlns:a16="http://schemas.microsoft.com/office/drawing/2014/main" id="{A2B13861-080E-609A-01A7-5EDC25A0B0F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836000" y="1637090"/>
            <a:ext cx="2520000" cy="25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en-US"/>
          </a:p>
        </p:txBody>
      </p:sp>
      <p:sp>
        <p:nvSpPr>
          <p:cNvPr id="13" name="6. Text Box Placeholder (2)">
            <a:extLst>
              <a:ext uri="{FF2B5EF4-FFF2-40B4-BE49-F238E27FC236}">
                <a16:creationId xmlns:a16="http://schemas.microsoft.com/office/drawing/2014/main" id="{005774E2-5CA0-1157-5F43-7B5C9996EF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5525" y="4351119"/>
            <a:ext cx="2520950" cy="10144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</a:lstStyle>
          <a:p>
            <a:r>
              <a:rPr lang="en-GB"/>
              <a:t>Insert sub copy here.</a:t>
            </a:r>
          </a:p>
        </p:txBody>
      </p:sp>
      <p:sp>
        <p:nvSpPr>
          <p:cNvPr id="9" name="7. Content Placeholder (3)">
            <a:extLst>
              <a:ext uri="{FF2B5EF4-FFF2-40B4-BE49-F238E27FC236}">
                <a16:creationId xmlns:a16="http://schemas.microsoft.com/office/drawing/2014/main" id="{5565E762-8883-AB43-D811-12B759024A9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714257" y="1637090"/>
            <a:ext cx="2520000" cy="25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en-US"/>
          </a:p>
        </p:txBody>
      </p:sp>
      <p:sp>
        <p:nvSpPr>
          <p:cNvPr id="16" name="8. Text Box Placeholder (3)">
            <a:extLst>
              <a:ext uri="{FF2B5EF4-FFF2-40B4-BE49-F238E27FC236}">
                <a16:creationId xmlns:a16="http://schemas.microsoft.com/office/drawing/2014/main" id="{D584B818-73B8-22FE-5635-36F576CEAB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13782" y="4400389"/>
            <a:ext cx="2520475" cy="9810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r>
              <a:rPr lang="en-GB"/>
              <a:t>Insert sub copy here.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6AC4827-D56E-785B-690B-73B8B175B6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54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78478-1919-5D6C-4258-F79AF974B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37430"/>
            <a:ext cx="9131860" cy="4781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EF0D17-6E77-5CD3-16CD-26E3DFE760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" y="4476750"/>
            <a:ext cx="2016443" cy="182086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Insert sub copy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AC61D-0737-C0C9-30D4-8A8336BBFEC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3238" y="1414463"/>
            <a:ext cx="2016125" cy="27352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add content.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0DA7482-F143-4CF0-A640-8ED13B3071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362" y="4476749"/>
            <a:ext cx="2016443" cy="182086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Insert sub copy here.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14D15FD-6252-3E93-3DD8-F30CC7B3E50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786362" y="1414463"/>
            <a:ext cx="2016125" cy="27352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add content.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EC4DD6B-270E-A956-B33E-1F6D23A2BE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69168" y="4476748"/>
            <a:ext cx="2016443" cy="182086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Insert sub copy here.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7ED866F-E066-DC3E-A47D-2AE5AE2717F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069486" y="1414463"/>
            <a:ext cx="2016125" cy="27352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add content.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7C7672F-9B2A-41CB-D9DA-0CDAE57CA7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51974" y="4501593"/>
            <a:ext cx="2016443" cy="182086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Insert sub copy here.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8A1A463-707F-0C2B-51E7-42B1EFCC66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52610" y="1414463"/>
            <a:ext cx="2016125" cy="27352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add content.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E98F672-341A-E719-698B-C352A2841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34780" y="4476748"/>
            <a:ext cx="2016443" cy="182086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Insert sub copy here.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AEDD792-5A25-F5EA-63B0-789E122E11B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35734" y="1414463"/>
            <a:ext cx="2016125" cy="27352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add content.</a:t>
            </a:r>
          </a:p>
        </p:txBody>
      </p:sp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C866F15-7594-6E59-1ECC-4CEC6A9436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577" y="519996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6D2C9649-E817-6113-49C1-5EBD81E0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Insert headline here.</a:t>
            </a:r>
            <a:endParaRPr lang="en-US"/>
          </a:p>
        </p:txBody>
      </p:sp>
      <p:sp>
        <p:nvSpPr>
          <p:cNvPr id="9" name="3. Content Placeholder">
            <a:extLst>
              <a:ext uri="{FF2B5EF4-FFF2-40B4-BE49-F238E27FC236}">
                <a16:creationId xmlns:a16="http://schemas.microsoft.com/office/drawing/2014/main" id="{B5A082DC-9190-CE12-A89B-DEAF24BD5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1310641"/>
            <a:ext cx="10515600" cy="43789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2085196-6F0E-5274-2574-8594260F41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0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8053EF19-8D24-481D-0BDA-F79A2035D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Insert headline here.</a:t>
            </a:r>
            <a:endParaRPr lang="en-US"/>
          </a:p>
        </p:txBody>
      </p:sp>
      <p:sp>
        <p:nvSpPr>
          <p:cNvPr id="17" name="3. Content Placeholder (1)">
            <a:extLst>
              <a:ext uri="{FF2B5EF4-FFF2-40B4-BE49-F238E27FC236}">
                <a16:creationId xmlns:a16="http://schemas.microsoft.com/office/drawing/2014/main" id="{11254375-EF80-738D-E998-C0B2F39CB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1310641"/>
            <a:ext cx="5181600" cy="43789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4. Content Placeholder (2)">
            <a:extLst>
              <a:ext uri="{FF2B5EF4-FFF2-40B4-BE49-F238E27FC236}">
                <a16:creationId xmlns:a16="http://schemas.microsoft.com/office/drawing/2014/main" id="{084CCB2F-26F1-E1B8-5561-263F115E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6920" y="1310641"/>
            <a:ext cx="5181600" cy="43789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517CE37-381F-3FD9-96CB-F3D35B32B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6D2C9649-E817-6113-49C1-5EBD81E0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Insert headline here.</a:t>
            </a:r>
            <a:endParaRPr lang="en-US"/>
          </a:p>
        </p:txBody>
      </p:sp>
      <p:sp>
        <p:nvSpPr>
          <p:cNvPr id="9" name="3. Content Placeholder">
            <a:extLst>
              <a:ext uri="{FF2B5EF4-FFF2-40B4-BE49-F238E27FC236}">
                <a16:creationId xmlns:a16="http://schemas.microsoft.com/office/drawing/2014/main" id="{B5A082DC-9190-CE12-A89B-DEAF24BD5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1310641"/>
            <a:ext cx="10515600" cy="43789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6DC3F04-8BBA-0785-458A-2A7116D5C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021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0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C08AA-2148-527A-BB20-1D271A40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37430"/>
            <a:ext cx="1051560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797B6-4643-3710-FBDF-B4E98217F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1347469"/>
            <a:ext cx="10515600" cy="4829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4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0" r:id="rId4"/>
    <p:sldLayoutId id="2147483705" r:id="rId5"/>
    <p:sldLayoutId id="2147483719" r:id="rId6"/>
    <p:sldLayoutId id="2147483695" r:id="rId7"/>
    <p:sldLayoutId id="2147483696" r:id="rId8"/>
    <p:sldLayoutId id="2147483699" r:id="rId9"/>
    <p:sldLayoutId id="2147483700" r:id="rId10"/>
    <p:sldLayoutId id="2147483686" r:id="rId11"/>
    <p:sldLayoutId id="2147483708" r:id="rId12"/>
    <p:sldLayoutId id="2147483709" r:id="rId13"/>
    <p:sldLayoutId id="2147483710" r:id="rId14"/>
    <p:sldLayoutId id="2147483712" r:id="rId15"/>
    <p:sldLayoutId id="2147483721" r:id="rId16"/>
    <p:sldLayoutId id="21474837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612DA8-585E-99E7-CBAA-3E534F028C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/>
              <a:t>Graduate Attributes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840ECBD-C955-4B0C-92E5-3160D2ECDA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9A4C15E-AE26-B56E-2567-3ABF2DD67F9A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58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ith long hair wearing a white shirt and jeans&#10;&#10;Description automatically generated">
            <a:extLst>
              <a:ext uri="{FF2B5EF4-FFF2-40B4-BE49-F238E27FC236}">
                <a16:creationId xmlns:a16="http://schemas.microsoft.com/office/drawing/2014/main" id="{7D0407C7-3651-C83E-7C4D-5C956E9368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807" b="35411"/>
          <a:stretch/>
        </p:blipFill>
        <p:spPr>
          <a:xfrm>
            <a:off x="7014927" y="499035"/>
            <a:ext cx="5862712" cy="6744634"/>
          </a:xfrm>
          <a:prstGeom prst="rect">
            <a:avLst/>
          </a:prstGeom>
        </p:spPr>
      </p:pic>
      <p:pic>
        <p:nvPicPr>
          <p:cNvPr id="35" name="Picture 34" descr="A black and white image of a person&#10;&#10;Description automatically generated">
            <a:extLst>
              <a:ext uri="{FF2B5EF4-FFF2-40B4-BE49-F238E27FC236}">
                <a16:creationId xmlns:a16="http://schemas.microsoft.com/office/drawing/2014/main" id="{907E7D58-DC52-DEBA-722E-2E37E7386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877638" cy="7243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34B47201-0CC8-4DA5-4C2B-EF2569079BDE}"/>
              </a:ext>
            </a:extLst>
          </p:cNvPr>
          <p:cNvSpPr txBox="1">
            <a:spLocks/>
          </p:cNvSpPr>
          <p:nvPr/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b="1" dirty="0"/>
              <a:t>Future Focused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A66648-F750-FE99-FA37-F2AF935B421E}"/>
              </a:ext>
            </a:extLst>
          </p:cNvPr>
          <p:cNvCxnSpPr>
            <a:cxnSpLocks/>
          </p:cNvCxnSpPr>
          <p:nvPr/>
        </p:nvCxnSpPr>
        <p:spPr>
          <a:xfrm>
            <a:off x="590006" y="1023257"/>
            <a:ext cx="3524794" cy="0"/>
          </a:xfrm>
          <a:prstGeom prst="line">
            <a:avLst/>
          </a:prstGeom>
          <a:ln>
            <a:solidFill>
              <a:srgbClr val="C59A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9D83285-2130-3850-FCF1-46673AA034E8}"/>
              </a:ext>
            </a:extLst>
          </p:cNvPr>
          <p:cNvSpPr txBox="1"/>
          <p:nvPr/>
        </p:nvSpPr>
        <p:spPr>
          <a:xfrm>
            <a:off x="502920" y="1409531"/>
            <a:ext cx="6763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Resilient and innovative in activation of positive change with a commitment to lifelong learning and personal development.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29DFDD-5ABB-53EB-CDE3-F00C17BC30C7}"/>
              </a:ext>
            </a:extLst>
          </p:cNvPr>
          <p:cNvSpPr txBox="1"/>
          <p:nvPr/>
        </p:nvSpPr>
        <p:spPr>
          <a:xfrm>
            <a:off x="502920" y="2996133"/>
            <a:ext cx="5862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Instinctively digital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Ability to use and evaluate new and emerging digital technologies.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BEEDBF-132F-6A9A-17ED-ACB0EE8C2DE1}"/>
              </a:ext>
            </a:extLst>
          </p:cNvPr>
          <p:cNvSpPr txBox="1"/>
          <p:nvPr/>
        </p:nvSpPr>
        <p:spPr>
          <a:xfrm>
            <a:off x="502920" y="4248141"/>
            <a:ext cx="64185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Sustainability focused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Committed to sustainable development in every aspect of life.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899B08-7478-AEF6-03E5-0D25DF69BE96}"/>
              </a:ext>
            </a:extLst>
          </p:cNvPr>
          <p:cNvSpPr txBox="1"/>
          <p:nvPr/>
        </p:nvSpPr>
        <p:spPr>
          <a:xfrm>
            <a:off x="502920" y="5223150"/>
            <a:ext cx="6115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Entrepreneurial spirit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Creative with the ability to generate ideas and lead change that benefits others.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8B20-F707-4A9F-BFF8-63BB625CBF1B}"/>
              </a:ext>
            </a:extLst>
          </p:cNvPr>
          <p:cNvSpPr/>
          <p:nvPr/>
        </p:nvSpPr>
        <p:spPr>
          <a:xfrm>
            <a:off x="9024068" y="6023690"/>
            <a:ext cx="3167932" cy="793760"/>
          </a:xfrm>
          <a:prstGeom prst="rect">
            <a:avLst/>
          </a:prstGeom>
          <a:solidFill>
            <a:srgbClr val="1A1A1A">
              <a:alpha val="5007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Ester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Konecna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BSc Environmental Science</a:t>
            </a:r>
          </a:p>
        </p:txBody>
      </p:sp>
    </p:spTree>
    <p:extLst>
      <p:ext uri="{BB962C8B-B14F-4D97-AF65-F5344CB8AC3E}">
        <p14:creationId xmlns:p14="http://schemas.microsoft.com/office/powerpoint/2010/main" val="4288848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C93A-3D65-195D-136F-1D01FC755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1298593"/>
            <a:ext cx="9144000" cy="2387600"/>
          </a:xfrm>
        </p:spPr>
        <p:txBody>
          <a:bodyPr/>
          <a:lstStyle/>
          <a:p>
            <a:r>
              <a:rPr lang="en-GB" b="1" dirty="0"/>
              <a:t>Practical Wisdom</a:t>
            </a:r>
          </a:p>
        </p:txBody>
      </p:sp>
      <p:pic>
        <p:nvPicPr>
          <p:cNvPr id="12" name="Picture Placeholder 11" descr="A person with a beard and turban&#10;&#10;Description automatically generated">
            <a:extLst>
              <a:ext uri="{FF2B5EF4-FFF2-40B4-BE49-F238E27FC236}">
                <a16:creationId xmlns:a16="http://schemas.microsoft.com/office/drawing/2014/main" id="{4AF029D2-56BA-90DB-EC9C-0FEB584E3AC7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6482BC-B343-1276-4ADF-84E7B4234FC3}"/>
              </a:ext>
            </a:extLst>
          </p:cNvPr>
          <p:cNvSpPr/>
          <p:nvPr/>
        </p:nvSpPr>
        <p:spPr>
          <a:xfrm>
            <a:off x="10356575" y="5878376"/>
            <a:ext cx="1835426" cy="975716"/>
          </a:xfrm>
          <a:prstGeom prst="rect">
            <a:avLst/>
          </a:prstGeom>
          <a:solidFill>
            <a:srgbClr val="1A1A1A">
              <a:alpha val="5007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Baljodh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Singh,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MPharm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Pharmacy</a:t>
            </a:r>
          </a:p>
        </p:txBody>
      </p:sp>
    </p:spTree>
    <p:extLst>
      <p:ext uri="{BB962C8B-B14F-4D97-AF65-F5344CB8AC3E}">
        <p14:creationId xmlns:p14="http://schemas.microsoft.com/office/powerpoint/2010/main" val="171552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A1467E98-D897-B90E-3030-33516DF86A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99"/>
          <a:stretch/>
        </p:blipFill>
        <p:spPr>
          <a:xfrm>
            <a:off x="-151315" y="17"/>
            <a:ext cx="5514557" cy="6420553"/>
          </a:xfrm>
          <a:prstGeom prst="rect">
            <a:avLst/>
          </a:prstGeom>
        </p:spPr>
      </p:pic>
      <p:pic>
        <p:nvPicPr>
          <p:cNvPr id="46" name="Content Placeholder 45" descr="A black and white rectangle&#10;&#10;Description automatically generated">
            <a:extLst>
              <a:ext uri="{FF2B5EF4-FFF2-40B4-BE49-F238E27FC236}">
                <a16:creationId xmlns:a16="http://schemas.microsoft.com/office/drawing/2014/main" id="{7AC2E96A-D07A-0BA0-9963-8A80921598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151315" y="0"/>
            <a:ext cx="12343315" cy="6943116"/>
          </a:xfr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1F6317DD-BD36-21BC-325F-ED3B003869E0}"/>
              </a:ext>
            </a:extLst>
          </p:cNvPr>
          <p:cNvSpPr txBox="1">
            <a:spLocks/>
          </p:cNvSpPr>
          <p:nvPr/>
        </p:nvSpPr>
        <p:spPr>
          <a:xfrm>
            <a:off x="4950366" y="602008"/>
            <a:ext cx="992124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b="1" dirty="0"/>
              <a:t>Practical Wisdom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79F4D1-E4B7-A175-E019-B0D981FCE8BA}"/>
              </a:ext>
            </a:extLst>
          </p:cNvPr>
          <p:cNvCxnSpPr>
            <a:cxnSpLocks/>
          </p:cNvCxnSpPr>
          <p:nvPr/>
        </p:nvCxnSpPr>
        <p:spPr>
          <a:xfrm>
            <a:off x="5037452" y="1187835"/>
            <a:ext cx="4143006" cy="0"/>
          </a:xfrm>
          <a:prstGeom prst="line">
            <a:avLst/>
          </a:prstGeom>
          <a:ln>
            <a:solidFill>
              <a:srgbClr val="C59A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F3CDECD-65F9-EFFD-D53A-155499A6C68F}"/>
              </a:ext>
            </a:extLst>
          </p:cNvPr>
          <p:cNvSpPr txBox="1"/>
          <p:nvPr/>
        </p:nvSpPr>
        <p:spPr>
          <a:xfrm>
            <a:off x="4947383" y="1585512"/>
            <a:ext cx="6763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Acting with humility, confidence, and good judgement to do the right thing at the right time.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85401E-0AF6-E5B6-2A67-FE85D8F7893C}"/>
              </a:ext>
            </a:extLst>
          </p:cNvPr>
          <p:cNvSpPr txBox="1"/>
          <p:nvPr/>
        </p:nvSpPr>
        <p:spPr>
          <a:xfrm>
            <a:off x="4947383" y="2683089"/>
            <a:ext cx="61154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Socially engaged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Actively helps others and the wider community to flourish.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6969A7-E5E8-B32D-D4BE-6A00FF5924C7}"/>
              </a:ext>
            </a:extLst>
          </p:cNvPr>
          <p:cNvSpPr txBox="1"/>
          <p:nvPr/>
        </p:nvSpPr>
        <p:spPr>
          <a:xfrm>
            <a:off x="4947383" y="3641496"/>
            <a:ext cx="61154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Natural collaborators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Works collaboratively and can communicate with diverse audiences. Removes barriers for people who are different from themselves.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A96876-1A03-1210-AB5A-2123C5F685B9}"/>
              </a:ext>
            </a:extLst>
          </p:cNvPr>
          <p:cNvSpPr txBox="1"/>
          <p:nvPr/>
        </p:nvSpPr>
        <p:spPr>
          <a:xfrm>
            <a:off x="4947383" y="5078103"/>
            <a:ext cx="61154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Courageous integrity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Takes important actions despite the risk of adverse consequences. Committed to truth and acts in alignment with moral principles.</a:t>
            </a:r>
          </a:p>
        </p:txBody>
      </p:sp>
    </p:spTree>
    <p:extLst>
      <p:ext uri="{BB962C8B-B14F-4D97-AF65-F5344CB8AC3E}">
        <p14:creationId xmlns:p14="http://schemas.microsoft.com/office/powerpoint/2010/main" val="2083053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. Title 3">
            <a:extLst>
              <a:ext uri="{FF2B5EF4-FFF2-40B4-BE49-F238E27FC236}">
                <a16:creationId xmlns:a16="http://schemas.microsoft.com/office/drawing/2014/main" id="{7B99B6E4-B2C5-6C37-4464-828C4B35C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285" y="2412842"/>
            <a:ext cx="5678715" cy="2032316"/>
          </a:xfrm>
        </p:spPr>
        <p:txBody>
          <a:bodyPr/>
          <a:lstStyle/>
          <a:p>
            <a:pPr algn="l">
              <a:lnSpc>
                <a:spcPct val="100000"/>
              </a:lnSpc>
            </a:pPr>
            <a:br>
              <a:rPr lang="en-GB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Jonathan is a creative and critical thinker with interdisciplinary expertise across subjects and sectors. </a:t>
            </a:r>
            <a:br>
              <a:rPr lang="en-GB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are digitally savvy, entrepreneurial, and practical, embodying lifelong learning, social engagement, collaboration, and integrity.</a:t>
            </a:r>
          </a:p>
        </p:txBody>
      </p:sp>
      <p:pic>
        <p:nvPicPr>
          <p:cNvPr id="7" name="Picture Placeholder 6" descr="A person in a black shirt with his arms crossed&#10;&#10;Description automatically generated">
            <a:extLst>
              <a:ext uri="{FF2B5EF4-FFF2-40B4-BE49-F238E27FC236}">
                <a16:creationId xmlns:a16="http://schemas.microsoft.com/office/drawing/2014/main" id="{E2A5BDD8-0BF4-0602-0FE1-2157FC632F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D66F98-AF4F-E743-62A5-DB6AE7A527B8}"/>
              </a:ext>
            </a:extLst>
          </p:cNvPr>
          <p:cNvSpPr/>
          <p:nvPr/>
        </p:nvSpPr>
        <p:spPr>
          <a:xfrm>
            <a:off x="7407966" y="6385866"/>
            <a:ext cx="4784034" cy="445629"/>
          </a:xfrm>
          <a:prstGeom prst="rect">
            <a:avLst/>
          </a:prstGeom>
          <a:solidFill>
            <a:srgbClr val="1A1A1A">
              <a:alpha val="5007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Jonathan Sill, MEng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558076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ith long curly hair&#10;&#10;Description automatically generated">
            <a:extLst>
              <a:ext uri="{FF2B5EF4-FFF2-40B4-BE49-F238E27FC236}">
                <a16:creationId xmlns:a16="http://schemas.microsoft.com/office/drawing/2014/main" id="{74A33213-68FE-C4AB-D320-5B50479ADB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1. Title 3">
            <a:extLst>
              <a:ext uri="{FF2B5EF4-FFF2-40B4-BE49-F238E27FC236}">
                <a16:creationId xmlns:a16="http://schemas.microsoft.com/office/drawing/2014/main" id="{7B99B6E4-B2C5-6C37-4464-828C4B35C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672" y="3295360"/>
            <a:ext cx="7300685" cy="1680537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en-GB" b="1" dirty="0"/>
            </a:br>
            <a:br>
              <a:rPr lang="en-GB" b="1" dirty="0"/>
            </a:br>
            <a:r>
              <a:rPr lang="en-GB" b="1" dirty="0"/>
              <a:t>Built in Birmingham. Forged for the future.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7EAEE1-62B4-3099-8E57-271A5350F819}"/>
              </a:ext>
            </a:extLst>
          </p:cNvPr>
          <p:cNvSpPr/>
          <p:nvPr/>
        </p:nvSpPr>
        <p:spPr>
          <a:xfrm>
            <a:off x="8627165" y="6420678"/>
            <a:ext cx="3564834" cy="437322"/>
          </a:xfrm>
          <a:prstGeom prst="rect">
            <a:avLst/>
          </a:prstGeom>
          <a:solidFill>
            <a:srgbClr val="1A1A1A">
              <a:alpha val="5007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Ioana Stanescu, BSc Psychology</a:t>
            </a:r>
          </a:p>
        </p:txBody>
      </p:sp>
    </p:spTree>
    <p:extLst>
      <p:ext uri="{BB962C8B-B14F-4D97-AF65-F5344CB8AC3E}">
        <p14:creationId xmlns:p14="http://schemas.microsoft.com/office/powerpoint/2010/main" val="94523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94F2-236E-62D9-22D9-4CBADBD76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64" y="1191545"/>
            <a:ext cx="8181009" cy="976045"/>
          </a:xfrm>
        </p:spPr>
        <p:txBody>
          <a:bodyPr/>
          <a:lstStyle/>
          <a:p>
            <a:r>
              <a:rPr lang="en-GB" b="1" dirty="0"/>
              <a:t>Graduate Attributes</a:t>
            </a:r>
          </a:p>
        </p:txBody>
      </p:sp>
      <p:pic>
        <p:nvPicPr>
          <p:cNvPr id="3" name="Picture 2" descr="A person standing in front of a picture of plants&#10;&#10;Description automatically generated">
            <a:extLst>
              <a:ext uri="{FF2B5EF4-FFF2-40B4-BE49-F238E27FC236}">
                <a16:creationId xmlns:a16="http://schemas.microsoft.com/office/drawing/2014/main" id="{181ED456-82C4-0E25-E8E4-1236B99DF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3322"/>
            <a:ext cx="12192000" cy="41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0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94F2-236E-62D9-22D9-4CBADBD76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64" y="1191545"/>
            <a:ext cx="8181009" cy="976045"/>
          </a:xfrm>
        </p:spPr>
        <p:txBody>
          <a:bodyPr/>
          <a:lstStyle/>
          <a:p>
            <a:r>
              <a:rPr lang="en-GB" b="1" dirty="0"/>
              <a:t>Educational Excellence</a:t>
            </a:r>
          </a:p>
        </p:txBody>
      </p:sp>
      <p:pic>
        <p:nvPicPr>
          <p:cNvPr id="4" name="Picture 3" descr="A person standing in front of a picture of plants&#10;&#10;Description automatically generated">
            <a:extLst>
              <a:ext uri="{FF2B5EF4-FFF2-40B4-BE49-F238E27FC236}">
                <a16:creationId xmlns:a16="http://schemas.microsoft.com/office/drawing/2014/main" id="{1118D49B-AC4F-184C-6A4D-53228F585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3322"/>
            <a:ext cx="12192000" cy="41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4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B21C-6705-ABF2-744E-00DCE8666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i="0" u="none" strike="noStrike">
                <a:solidFill>
                  <a:srgbClr val="0D0D0D"/>
                </a:solidFill>
                <a:effectLst/>
              </a:rPr>
              <a:t>First choice for employers</a:t>
            </a:r>
            <a:endParaRPr lang="en-GB" b="1"/>
          </a:p>
        </p:txBody>
      </p:sp>
      <p:pic>
        <p:nvPicPr>
          <p:cNvPr id="6" name="Picture Placeholder 5" descr="A person smiling with long hair&#10;&#10;Description automatically generated">
            <a:extLst>
              <a:ext uri="{FF2B5EF4-FFF2-40B4-BE49-F238E27FC236}">
                <a16:creationId xmlns:a16="http://schemas.microsoft.com/office/drawing/2014/main" id="{C333F513-BE3C-2654-17B7-7B3EBB39B8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19781" b="1293"/>
          <a:stretch/>
        </p:blipFill>
        <p:spPr>
          <a:xfrm>
            <a:off x="0" y="1"/>
            <a:ext cx="5784349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993BD5-734A-0DB6-4D37-4CBA4DE5EE69}"/>
              </a:ext>
            </a:extLst>
          </p:cNvPr>
          <p:cNvSpPr/>
          <p:nvPr/>
        </p:nvSpPr>
        <p:spPr>
          <a:xfrm>
            <a:off x="0" y="6353504"/>
            <a:ext cx="4234070" cy="504496"/>
          </a:xfrm>
          <a:prstGeom prst="rect">
            <a:avLst/>
          </a:prstGeom>
          <a:solidFill>
            <a:srgbClr val="1A1A1A">
              <a:alpha val="502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Hsu Sint, BSc Accounting and Finance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7CA3602-03CD-A9ED-B483-77848901E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7653" y="3707702"/>
            <a:ext cx="5123947" cy="1655762"/>
          </a:xfrm>
        </p:spPr>
        <p:txBody>
          <a:bodyPr/>
          <a:lstStyle/>
          <a:p>
            <a:r>
              <a:rPr lang="en-GB" sz="2000" dirty="0">
                <a:latin typeface="Arial"/>
                <a:cs typeface="Arial"/>
              </a:rPr>
              <a:t>University of Birmingham is the top choice for the UK’s major employers searching for graduate recruits according to the 2024 High Fliers report.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03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107F-40F9-9A83-5626-5664FA41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43" y="478107"/>
            <a:ext cx="9131860" cy="478155"/>
          </a:xfrm>
        </p:spPr>
        <p:txBody>
          <a:bodyPr/>
          <a:lstStyle/>
          <a:p>
            <a:r>
              <a:rPr lang="en-GB" b="1" dirty="0"/>
              <a:t>Introducing our Graduate Attributes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91050F-C3D9-5FED-0F4A-2905F663E73A}"/>
              </a:ext>
            </a:extLst>
          </p:cNvPr>
          <p:cNvCxnSpPr>
            <a:cxnSpLocks/>
          </p:cNvCxnSpPr>
          <p:nvPr/>
        </p:nvCxnSpPr>
        <p:spPr>
          <a:xfrm>
            <a:off x="893610" y="2193125"/>
            <a:ext cx="2869205" cy="0"/>
          </a:xfrm>
          <a:prstGeom prst="line">
            <a:avLst/>
          </a:prstGeom>
          <a:ln>
            <a:solidFill>
              <a:srgbClr val="C59A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9B38FE8-C87A-F6F3-40CA-B0C21B13D108}"/>
              </a:ext>
            </a:extLst>
          </p:cNvPr>
          <p:cNvSpPr txBox="1"/>
          <p:nvPr/>
        </p:nvSpPr>
        <p:spPr>
          <a:xfrm>
            <a:off x="839196" y="2382818"/>
            <a:ext cx="297803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Self-motivated researchers and learners; engaging in cutting-edge academic disciplines.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A25F9B-CDA6-4302-9A62-C3F960F26D30}"/>
              </a:ext>
            </a:extLst>
          </p:cNvPr>
          <p:cNvSpPr txBox="1"/>
          <p:nvPr/>
        </p:nvSpPr>
        <p:spPr>
          <a:xfrm>
            <a:off x="839196" y="4872581"/>
            <a:ext cx="3356453" cy="1138773"/>
          </a:xfrm>
          <a:prstGeom prst="rect">
            <a:avLst/>
          </a:prstGeom>
          <a:solidFill>
            <a:srgbClr val="C59A00">
              <a:alpha val="70000"/>
            </a:srgbClr>
          </a:solidFill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Subject specialists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Critical and creative thinkers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Interdisciplinary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B1F0CA-250F-7C42-ECA3-21D6C5D04170}"/>
              </a:ext>
            </a:extLst>
          </p:cNvPr>
          <p:cNvCxnSpPr>
            <a:cxnSpLocks/>
          </p:cNvCxnSpPr>
          <p:nvPr/>
        </p:nvCxnSpPr>
        <p:spPr>
          <a:xfrm>
            <a:off x="4702682" y="2193125"/>
            <a:ext cx="2150580" cy="0"/>
          </a:xfrm>
          <a:prstGeom prst="line">
            <a:avLst/>
          </a:prstGeom>
          <a:ln>
            <a:solidFill>
              <a:srgbClr val="C59A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7778D9-F979-5314-9DE2-61B8FD0BFA3C}"/>
              </a:ext>
            </a:extLst>
          </p:cNvPr>
          <p:cNvSpPr txBox="1"/>
          <p:nvPr/>
        </p:nvSpPr>
        <p:spPr>
          <a:xfrm>
            <a:off x="4647717" y="2374565"/>
            <a:ext cx="309898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Resilient and innovative, with the capacity to enact positive change. Eager to learn, with a commitment to life-long learning and personal development.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B8AD94-F9CE-ABD1-1968-7F85CC644CD5}"/>
              </a:ext>
            </a:extLst>
          </p:cNvPr>
          <p:cNvSpPr txBox="1"/>
          <p:nvPr/>
        </p:nvSpPr>
        <p:spPr>
          <a:xfrm>
            <a:off x="4657591" y="4872581"/>
            <a:ext cx="3089113" cy="1138773"/>
          </a:xfrm>
          <a:prstGeom prst="rect">
            <a:avLst/>
          </a:prstGeom>
          <a:solidFill>
            <a:srgbClr val="C59A00">
              <a:alpha val="70000"/>
            </a:srgbClr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Instinctively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Sustainability focused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Entrepreneurial spirit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F4CE8A-5BF5-81AF-AB4E-2C034057EFC7}"/>
              </a:ext>
            </a:extLst>
          </p:cNvPr>
          <p:cNvCxnSpPr>
            <a:cxnSpLocks/>
            <a:endCxn id="34" idx="3"/>
          </p:cNvCxnSpPr>
          <p:nvPr/>
        </p:nvCxnSpPr>
        <p:spPr>
          <a:xfrm flipV="1">
            <a:off x="8416636" y="2159198"/>
            <a:ext cx="2492961" cy="4091"/>
          </a:xfrm>
          <a:prstGeom prst="line">
            <a:avLst/>
          </a:prstGeom>
          <a:ln>
            <a:solidFill>
              <a:srgbClr val="C59A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D24B7E0-AF9F-842B-AAC2-3501873556E7}"/>
              </a:ext>
            </a:extLst>
          </p:cNvPr>
          <p:cNvSpPr txBox="1"/>
          <p:nvPr/>
        </p:nvSpPr>
        <p:spPr>
          <a:xfrm>
            <a:off x="8326286" y="2382818"/>
            <a:ext cx="2978035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Collaborative and engaged, able to act with humility, confidence and good judgement.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694721-5E63-B3AF-C4CD-4E24EF70CA1A}"/>
              </a:ext>
            </a:extLst>
          </p:cNvPr>
          <p:cNvSpPr txBox="1"/>
          <p:nvPr/>
        </p:nvSpPr>
        <p:spPr>
          <a:xfrm>
            <a:off x="838676" y="1806425"/>
            <a:ext cx="3356973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latin typeface="Times New Roman"/>
                <a:cs typeface="Times New Roman"/>
              </a:rPr>
              <a:t>Intellectually Curious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35876A-04C3-1994-69D1-202DC3B85243}"/>
              </a:ext>
            </a:extLst>
          </p:cNvPr>
          <p:cNvSpPr txBox="1"/>
          <p:nvPr/>
        </p:nvSpPr>
        <p:spPr>
          <a:xfrm>
            <a:off x="4632922" y="1789866"/>
            <a:ext cx="33569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Focused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308464-216E-CB3B-8267-20CA9D03BF96}"/>
              </a:ext>
            </a:extLst>
          </p:cNvPr>
          <p:cNvSpPr txBox="1"/>
          <p:nvPr/>
        </p:nvSpPr>
        <p:spPr>
          <a:xfrm>
            <a:off x="8326286" y="1789866"/>
            <a:ext cx="2583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Wisdom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0188B-110B-5264-4B9B-4F0AC2F01DB3}"/>
              </a:ext>
            </a:extLst>
          </p:cNvPr>
          <p:cNvSpPr txBox="1"/>
          <p:nvPr/>
        </p:nvSpPr>
        <p:spPr>
          <a:xfrm>
            <a:off x="8326286" y="4872581"/>
            <a:ext cx="3230937" cy="1077218"/>
          </a:xfrm>
          <a:prstGeom prst="rect">
            <a:avLst/>
          </a:prstGeom>
          <a:solidFill>
            <a:srgbClr val="C59A00">
              <a:alpha val="70000"/>
            </a:srgbClr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Socially engaged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Natural collaborators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Courageous integrity</a:t>
            </a: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1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DEA4F-5F43-F632-C784-0CD401E0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19" y="437430"/>
            <a:ext cx="10257845" cy="478155"/>
          </a:xfrm>
        </p:spPr>
        <p:txBody>
          <a:bodyPr/>
          <a:lstStyle/>
          <a:p>
            <a:r>
              <a:rPr lang="en-GB" b="1" dirty="0"/>
              <a:t>Graduate Attributes: For study, work, and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8AD6C-F887-0634-68A0-351B0B202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19" y="1463041"/>
            <a:ext cx="10515600" cy="43789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skills and qualities students should develop during their time here</a:t>
            </a:r>
            <a:br>
              <a:rPr lang="en-GB" sz="2000" dirty="0"/>
            </a:b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High value for employers</a:t>
            </a:r>
            <a:br>
              <a:rPr lang="en-GB" sz="2000" dirty="0"/>
            </a:b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Our responsibility to offer quality learning experiences, in and out of the curriculum</a:t>
            </a:r>
            <a:br>
              <a:rPr lang="en-GB" sz="2000" dirty="0"/>
            </a:b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Priority to support students in developing these attributes</a:t>
            </a:r>
            <a:br>
              <a:rPr lang="en-GB" sz="2000" dirty="0"/>
            </a:b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Student responsibility to make the most of these opportunities</a:t>
            </a:r>
            <a:br>
              <a:rPr lang="en-GB" sz="2000" dirty="0"/>
            </a:b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Gain employment, to have a fulfilling career, and to live a flourishing life</a:t>
            </a:r>
          </a:p>
        </p:txBody>
      </p:sp>
    </p:spTree>
    <p:extLst>
      <p:ext uri="{BB962C8B-B14F-4D97-AF65-F5344CB8AC3E}">
        <p14:creationId xmlns:p14="http://schemas.microsoft.com/office/powerpoint/2010/main" val="126643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C93A-3D65-195D-136F-1D01FC755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1319104"/>
            <a:ext cx="9144000" cy="2387600"/>
          </a:xfrm>
        </p:spPr>
        <p:txBody>
          <a:bodyPr/>
          <a:lstStyle/>
          <a:p>
            <a:r>
              <a:rPr lang="en-GB" sz="5700" b="1"/>
              <a:t>Intellectually Curious</a:t>
            </a:r>
          </a:p>
        </p:txBody>
      </p:sp>
      <p:pic>
        <p:nvPicPr>
          <p:cNvPr id="13" name="Picture Placeholder 12" descr="A person wearing a pink scarf&#10;&#10;Description automatically generated">
            <a:extLst>
              <a:ext uri="{FF2B5EF4-FFF2-40B4-BE49-F238E27FC236}">
                <a16:creationId xmlns:a16="http://schemas.microsoft.com/office/drawing/2014/main" id="{76B52690-9CD6-C0FC-7A30-CB46BA6A3F5C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3"/>
          <a:stretch/>
        </p:blipFill>
        <p:spPr>
          <a:xfrm>
            <a:off x="7650676" y="0"/>
            <a:ext cx="4541325" cy="6854092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AF7492-6361-7321-1CE5-EE7A70F4635D}"/>
              </a:ext>
            </a:extLst>
          </p:cNvPr>
          <p:cNvSpPr/>
          <p:nvPr/>
        </p:nvSpPr>
        <p:spPr>
          <a:xfrm>
            <a:off x="10157791" y="5723665"/>
            <a:ext cx="2034209" cy="1130427"/>
          </a:xfrm>
          <a:prstGeom prst="rect">
            <a:avLst/>
          </a:prstGeom>
          <a:solidFill>
            <a:srgbClr val="1A1A1A">
              <a:alpha val="4987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Mazeenath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Royal,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 Education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8F7692F-5E9A-002B-7E03-57E3163F30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36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erson in a black shirt&#10;&#10;Description automatically generated">
            <a:extLst>
              <a:ext uri="{FF2B5EF4-FFF2-40B4-BE49-F238E27FC236}">
                <a16:creationId xmlns:a16="http://schemas.microsoft.com/office/drawing/2014/main" id="{240E5F49-4533-9502-2290-5669B0C7DD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" t="8181" b="15163"/>
          <a:stretch/>
        </p:blipFill>
        <p:spPr>
          <a:xfrm>
            <a:off x="-317501" y="1"/>
            <a:ext cx="6074269" cy="7036594"/>
          </a:xfrm>
          <a:prstGeom prst="rect">
            <a:avLst/>
          </a:prstGeom>
        </p:spPr>
      </p:pic>
      <p:pic>
        <p:nvPicPr>
          <p:cNvPr id="46" name="Content Placeholder 45" descr="A black and white rectangle&#10;&#10;Description automatically generated">
            <a:extLst>
              <a:ext uri="{FF2B5EF4-FFF2-40B4-BE49-F238E27FC236}">
                <a16:creationId xmlns:a16="http://schemas.microsoft.com/office/drawing/2014/main" id="{7AC2E96A-D07A-0BA0-9963-8A80921598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317500" y="0"/>
            <a:ext cx="12509500" cy="7036595"/>
          </a:xfr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1F6317DD-BD36-21BC-325F-ED3B003869E0}"/>
              </a:ext>
            </a:extLst>
          </p:cNvPr>
          <p:cNvSpPr txBox="1">
            <a:spLocks/>
          </p:cNvSpPr>
          <p:nvPr/>
        </p:nvSpPr>
        <p:spPr>
          <a:xfrm>
            <a:off x="4829398" y="676507"/>
            <a:ext cx="992124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b="1" dirty="0"/>
              <a:t>Intellectually Curious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79F4D1-E4B7-A175-E019-B0D981FCE8BA}"/>
              </a:ext>
            </a:extLst>
          </p:cNvPr>
          <p:cNvCxnSpPr>
            <a:cxnSpLocks/>
          </p:cNvCxnSpPr>
          <p:nvPr/>
        </p:nvCxnSpPr>
        <p:spPr>
          <a:xfrm>
            <a:off x="4916484" y="1262334"/>
            <a:ext cx="4984569" cy="0"/>
          </a:xfrm>
          <a:prstGeom prst="line">
            <a:avLst/>
          </a:prstGeom>
          <a:ln>
            <a:solidFill>
              <a:srgbClr val="C59A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827658A-382C-EB1E-24AB-9819BDA96613}"/>
              </a:ext>
            </a:extLst>
          </p:cNvPr>
          <p:cNvSpPr txBox="1"/>
          <p:nvPr/>
        </p:nvSpPr>
        <p:spPr>
          <a:xfrm>
            <a:off x="4829398" y="1598622"/>
            <a:ext cx="6115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/>
                <a:cs typeface="Arial"/>
              </a:rPr>
              <a:t>Self-motivated researchers and learners; engaging in cutting-edge academic disciplines.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69699F-6A39-0EE3-2A59-903F633FAC96}"/>
              </a:ext>
            </a:extLst>
          </p:cNvPr>
          <p:cNvSpPr/>
          <p:nvPr/>
        </p:nvSpPr>
        <p:spPr>
          <a:xfrm>
            <a:off x="0" y="4638261"/>
            <a:ext cx="2948398" cy="592568"/>
          </a:xfrm>
          <a:prstGeom prst="rect">
            <a:avLst/>
          </a:prstGeom>
          <a:solidFill>
            <a:srgbClr val="1A1A1A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Charlie Crofts,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 French and Spanish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20EA5C-BC95-DAAE-2A5E-1879C4CA52E5}"/>
              </a:ext>
            </a:extLst>
          </p:cNvPr>
          <p:cNvSpPr txBox="1"/>
          <p:nvPr/>
        </p:nvSpPr>
        <p:spPr>
          <a:xfrm>
            <a:off x="4829398" y="2729937"/>
            <a:ext cx="6115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Subject specialists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Experts in discipline-specific knowledge and enquiry-informed practices.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34885-8CA0-A914-C6C3-9F31FB49D405}"/>
              </a:ext>
            </a:extLst>
          </p:cNvPr>
          <p:cNvSpPr txBox="1"/>
          <p:nvPr/>
        </p:nvSpPr>
        <p:spPr>
          <a:xfrm>
            <a:off x="4829398" y="4045918"/>
            <a:ext cx="61154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Critical and creative thinkers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Analytical and independent reflective thinkers.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A77A2B-06E2-7725-D1DE-F7A85FD99C43}"/>
              </a:ext>
            </a:extLst>
          </p:cNvPr>
          <p:cNvSpPr txBox="1"/>
          <p:nvPr/>
        </p:nvSpPr>
        <p:spPr>
          <a:xfrm>
            <a:off x="4829398" y="5064203"/>
            <a:ext cx="6115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Interdisciplinary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Possessing a breadth of knowledge beyond their specialist subject that is shared with others.</a:t>
            </a:r>
          </a:p>
        </p:txBody>
      </p:sp>
    </p:spTree>
    <p:extLst>
      <p:ext uri="{BB962C8B-B14F-4D97-AF65-F5344CB8AC3E}">
        <p14:creationId xmlns:p14="http://schemas.microsoft.com/office/powerpoint/2010/main" val="408102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C93A-3D65-195D-136F-1D01FC755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1298593"/>
            <a:ext cx="9144000" cy="2387600"/>
          </a:xfrm>
        </p:spPr>
        <p:txBody>
          <a:bodyPr/>
          <a:lstStyle/>
          <a:p>
            <a:r>
              <a:rPr lang="en-GB" b="1"/>
              <a:t>Future Focused</a:t>
            </a:r>
          </a:p>
        </p:txBody>
      </p:sp>
      <p:pic>
        <p:nvPicPr>
          <p:cNvPr id="11" name="Picture Placeholder 10" descr="A person in a graduation gown&#10;&#10;Description automatically generated">
            <a:extLst>
              <a:ext uri="{FF2B5EF4-FFF2-40B4-BE49-F238E27FC236}">
                <a16:creationId xmlns:a16="http://schemas.microsoft.com/office/drawing/2014/main" id="{8A82B28C-D06B-8ED9-0D97-6286FDE496A3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54"/>
          <a:stretch/>
        </p:blipFill>
        <p:spPr>
          <a:xfrm>
            <a:off x="7650676" y="0"/>
            <a:ext cx="4541325" cy="6854092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520E9C-CC4B-71BF-554A-B9D2948F46E1}"/>
              </a:ext>
            </a:extLst>
          </p:cNvPr>
          <p:cNvSpPr/>
          <p:nvPr/>
        </p:nvSpPr>
        <p:spPr>
          <a:xfrm>
            <a:off x="10331670" y="5275883"/>
            <a:ext cx="1860330" cy="1582117"/>
          </a:xfrm>
          <a:prstGeom prst="rect">
            <a:avLst/>
          </a:prstGeom>
          <a:solidFill>
            <a:srgbClr val="1A1A1A">
              <a:alpha val="5007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Mohammad Hameed-Ali, MEng Civil Engineering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D46FFD2-7BAD-A306-FC72-83934E97C6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152691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Theme">
  <a:themeElements>
    <a:clrScheme name="Custom 7">
      <a:dk1>
        <a:srgbClr val="1B1B1B"/>
      </a:dk1>
      <a:lt1>
        <a:srgbClr val="FAFAFA"/>
      </a:lt1>
      <a:dk2>
        <a:srgbClr val="C59A00"/>
      </a:dk2>
      <a:lt2>
        <a:srgbClr val="C20019"/>
      </a:lt2>
      <a:accent1>
        <a:srgbClr val="007838"/>
      </a:accent1>
      <a:accent2>
        <a:srgbClr val="00788E"/>
      </a:accent2>
      <a:accent3>
        <a:srgbClr val="0057BF"/>
      </a:accent3>
      <a:accent4>
        <a:srgbClr val="501D83"/>
      </a:accent4>
      <a:accent5>
        <a:srgbClr val="DB0061"/>
      </a:accent5>
      <a:accent6>
        <a:srgbClr val="CF4527"/>
      </a:accent6>
      <a:hlink>
        <a:srgbClr val="007838"/>
      </a:hlink>
      <a:folHlink>
        <a:srgbClr val="C59A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4563E0E-0D7E-AA4D-BFBE-8EE264B25B57}" vid="{0C11D688-98AA-9440-97F5-5528AEA15E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445A33AFAEC419A41B44D69E6129F" ma:contentTypeVersion="18" ma:contentTypeDescription="Create a new document." ma:contentTypeScope="" ma:versionID="0b35a3a2ddc1a7379da584d1017a675c">
  <xsd:schema xmlns:xsd="http://www.w3.org/2001/XMLSchema" xmlns:xs="http://www.w3.org/2001/XMLSchema" xmlns:p="http://schemas.microsoft.com/office/2006/metadata/properties" xmlns:ns2="997cdd1e-e429-4b09-99d2-d895aefd500f" xmlns:ns3="a3ce718d-f813-4adc-8824-5d044fc7674a" targetNamespace="http://schemas.microsoft.com/office/2006/metadata/properties" ma:root="true" ma:fieldsID="0987f44e3cec8068723d8ef6cfc5de7e" ns2:_="" ns3:_="">
    <xsd:import namespace="997cdd1e-e429-4b09-99d2-d895aefd500f"/>
    <xsd:import namespace="a3ce718d-f813-4adc-8824-5d044fc767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eandTim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cdd1e-e429-4b09-99d2-d895aefd50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DateandTime" ma:index="21" nillable="true" ma:displayName="Date and Time" ma:format="DateOnly" ma:internalName="DateandTim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ad60de0-1a06-47ac-a17b-03c64138a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e718d-f813-4adc-8824-5d044fc767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002303e-3aac-4036-a93f-05678b6d1e37}" ma:internalName="TaxCatchAll" ma:showField="CatchAllData" ma:web="a3ce718d-f813-4adc-8824-5d044fc767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997cdd1e-e429-4b09-99d2-d895aefd500f" xsi:nil="true"/>
    <TaxCatchAll xmlns="a3ce718d-f813-4adc-8824-5d044fc7674a" xsi:nil="true"/>
    <lcf76f155ced4ddcb4097134ff3c332f xmlns="997cdd1e-e429-4b09-99d2-d895aefd500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664635-8939-4B31-A5A8-5262AB8CBFA3}">
  <ds:schemaRefs>
    <ds:schemaRef ds:uri="997cdd1e-e429-4b09-99d2-d895aefd500f"/>
    <ds:schemaRef ds:uri="a3ce718d-f813-4adc-8824-5d044fc767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D7BEDFE-5FA6-4B83-93B9-39AC9242521D}">
  <ds:schemaRefs>
    <ds:schemaRef ds:uri="997cdd1e-e429-4b09-99d2-d895aefd500f"/>
    <ds:schemaRef ds:uri="a3ce718d-f813-4adc-8824-5d044fc767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FEB96AD-99A0-45ED-B827-BCC3E4FCF4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Dark Theme</Template>
  <TotalTime>7014</TotalTime>
  <Words>499</Words>
  <Application>Microsoft Macintosh PowerPoint</Application>
  <PresentationFormat>Widescreen</PresentationFormat>
  <Paragraphs>81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Times New Roman</vt:lpstr>
      <vt:lpstr>Helvetica</vt:lpstr>
      <vt:lpstr>Calibri</vt:lpstr>
      <vt:lpstr>Arial</vt:lpstr>
      <vt:lpstr>Light Theme</vt:lpstr>
      <vt:lpstr>Graduate Attributes</vt:lpstr>
      <vt:lpstr>Graduate Attributes</vt:lpstr>
      <vt:lpstr>Educational Excellence</vt:lpstr>
      <vt:lpstr>First choice for employers</vt:lpstr>
      <vt:lpstr>Introducing our Graduate Attributes</vt:lpstr>
      <vt:lpstr>Graduate Attributes: For study, work, and life</vt:lpstr>
      <vt:lpstr>Intellectually Curious</vt:lpstr>
      <vt:lpstr>PowerPoint Presentation</vt:lpstr>
      <vt:lpstr>Future Focused</vt:lpstr>
      <vt:lpstr>PowerPoint Presentation</vt:lpstr>
      <vt:lpstr>Practical Wisdom</vt:lpstr>
      <vt:lpstr>PowerPoint Presentation</vt:lpstr>
      <vt:lpstr> Jonathan is a creative and critical thinker with interdisciplinary expertise across subjects and sectors.   They are digitally savvy, entrepreneurial, and practical, embodying lifelong learning, social engagement, collaboration, and integrity.</vt:lpstr>
      <vt:lpstr>  Built in Birmingham. Forged for the future. </vt:lpstr>
    </vt:vector>
  </TitlesOfParts>
  <Company>University of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UoB PowerPoint Template</dc:title>
  <dc:creator>Jennifer Curry Jahnke (Application Services)</dc:creator>
  <cp:lastModifiedBy>Ed Pearson (Campaigns and Reputation)</cp:lastModifiedBy>
  <cp:revision>39</cp:revision>
  <dcterms:created xsi:type="dcterms:W3CDTF">2023-08-23T12:07:50Z</dcterms:created>
  <dcterms:modified xsi:type="dcterms:W3CDTF">2024-05-30T17:18:22Z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0x010100305445A33AFAEC419A41B44D69E6129F</vt:lpwstr>
  </property>
  <property fmtid="{D5CDD505-2E9C-101B-9397-08002B2CF9AE}" pid="3" name="MediaServiceImageTags">
    <vt:lpwstr/>
  </property>
</Properties>
</file>